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01"/>
  </p:notesMasterIdLst>
  <p:handoutMasterIdLst>
    <p:handoutMasterId r:id="rId202"/>
  </p:handoutMasterIdLst>
  <p:sldIdLst>
    <p:sldId id="256" r:id="rId6"/>
    <p:sldId id="25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356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9" r:id="rId36"/>
    <p:sldId id="294" r:id="rId37"/>
    <p:sldId id="290" r:id="rId38"/>
    <p:sldId id="297" r:id="rId39"/>
    <p:sldId id="296" r:id="rId40"/>
    <p:sldId id="298" r:id="rId41"/>
    <p:sldId id="291" r:id="rId42"/>
    <p:sldId id="288" r:id="rId43"/>
    <p:sldId id="299" r:id="rId44"/>
    <p:sldId id="300" r:id="rId45"/>
    <p:sldId id="301" r:id="rId46"/>
    <p:sldId id="306" r:id="rId47"/>
    <p:sldId id="302" r:id="rId48"/>
    <p:sldId id="303" r:id="rId49"/>
    <p:sldId id="304" r:id="rId50"/>
    <p:sldId id="305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57" r:id="rId62"/>
    <p:sldId id="358" r:id="rId63"/>
    <p:sldId id="359" r:id="rId64"/>
    <p:sldId id="360" r:id="rId65"/>
    <p:sldId id="361" r:id="rId66"/>
    <p:sldId id="362" r:id="rId67"/>
    <p:sldId id="363" r:id="rId68"/>
    <p:sldId id="364" r:id="rId69"/>
    <p:sldId id="365" r:id="rId70"/>
    <p:sldId id="366" r:id="rId71"/>
    <p:sldId id="367" r:id="rId72"/>
    <p:sldId id="368" r:id="rId73"/>
    <p:sldId id="369" r:id="rId74"/>
    <p:sldId id="370" r:id="rId75"/>
    <p:sldId id="371" r:id="rId76"/>
    <p:sldId id="373" r:id="rId77"/>
    <p:sldId id="374" r:id="rId78"/>
    <p:sldId id="375" r:id="rId79"/>
    <p:sldId id="376" r:id="rId80"/>
    <p:sldId id="377" r:id="rId81"/>
    <p:sldId id="378" r:id="rId82"/>
    <p:sldId id="379" r:id="rId83"/>
    <p:sldId id="380" r:id="rId84"/>
    <p:sldId id="381" r:id="rId85"/>
    <p:sldId id="382" r:id="rId86"/>
    <p:sldId id="383" r:id="rId87"/>
    <p:sldId id="384" r:id="rId88"/>
    <p:sldId id="385" r:id="rId89"/>
    <p:sldId id="386" r:id="rId90"/>
    <p:sldId id="318" r:id="rId91"/>
    <p:sldId id="320" r:id="rId92"/>
    <p:sldId id="319" r:id="rId93"/>
    <p:sldId id="321" r:id="rId94"/>
    <p:sldId id="322" r:id="rId95"/>
    <p:sldId id="323" r:id="rId96"/>
    <p:sldId id="324" r:id="rId97"/>
    <p:sldId id="325" r:id="rId98"/>
    <p:sldId id="327" r:id="rId99"/>
    <p:sldId id="326" r:id="rId100"/>
    <p:sldId id="387" r:id="rId101"/>
    <p:sldId id="388" r:id="rId102"/>
    <p:sldId id="389" r:id="rId103"/>
    <p:sldId id="329" r:id="rId104"/>
    <p:sldId id="390" r:id="rId105"/>
    <p:sldId id="391" r:id="rId106"/>
    <p:sldId id="393" r:id="rId107"/>
    <p:sldId id="394" r:id="rId108"/>
    <p:sldId id="395" r:id="rId109"/>
    <p:sldId id="482" r:id="rId110"/>
    <p:sldId id="333" r:id="rId111"/>
    <p:sldId id="334" r:id="rId112"/>
    <p:sldId id="335" r:id="rId113"/>
    <p:sldId id="336" r:id="rId114"/>
    <p:sldId id="337" r:id="rId115"/>
    <p:sldId id="396" r:id="rId116"/>
    <p:sldId id="397" r:id="rId117"/>
    <p:sldId id="398" r:id="rId118"/>
    <p:sldId id="399" r:id="rId119"/>
    <p:sldId id="400" r:id="rId120"/>
    <p:sldId id="401" r:id="rId121"/>
    <p:sldId id="402" r:id="rId122"/>
    <p:sldId id="403" r:id="rId123"/>
    <p:sldId id="404" r:id="rId124"/>
    <p:sldId id="405" r:id="rId125"/>
    <p:sldId id="406" r:id="rId126"/>
    <p:sldId id="407" r:id="rId127"/>
    <p:sldId id="409" r:id="rId128"/>
    <p:sldId id="408" r:id="rId129"/>
    <p:sldId id="410" r:id="rId130"/>
    <p:sldId id="411" r:id="rId131"/>
    <p:sldId id="412" r:id="rId132"/>
    <p:sldId id="413" r:id="rId133"/>
    <p:sldId id="414" r:id="rId134"/>
    <p:sldId id="415" r:id="rId135"/>
    <p:sldId id="416" r:id="rId136"/>
    <p:sldId id="417" r:id="rId137"/>
    <p:sldId id="418" r:id="rId138"/>
    <p:sldId id="419" r:id="rId139"/>
    <p:sldId id="420" r:id="rId140"/>
    <p:sldId id="421" r:id="rId141"/>
    <p:sldId id="422" r:id="rId142"/>
    <p:sldId id="423" r:id="rId143"/>
    <p:sldId id="424" r:id="rId144"/>
    <p:sldId id="425" r:id="rId145"/>
    <p:sldId id="339" r:id="rId146"/>
    <p:sldId id="426" r:id="rId147"/>
    <p:sldId id="427" r:id="rId148"/>
    <p:sldId id="428" r:id="rId149"/>
    <p:sldId id="429" r:id="rId150"/>
    <p:sldId id="430" r:id="rId151"/>
    <p:sldId id="431" r:id="rId152"/>
    <p:sldId id="432" r:id="rId153"/>
    <p:sldId id="433" r:id="rId154"/>
    <p:sldId id="434" r:id="rId155"/>
    <p:sldId id="435" r:id="rId156"/>
    <p:sldId id="436" r:id="rId157"/>
    <p:sldId id="442" r:id="rId158"/>
    <p:sldId id="443" r:id="rId159"/>
    <p:sldId id="444" r:id="rId160"/>
    <p:sldId id="445" r:id="rId161"/>
    <p:sldId id="446" r:id="rId162"/>
    <p:sldId id="447" r:id="rId163"/>
    <p:sldId id="448" r:id="rId164"/>
    <p:sldId id="449" r:id="rId165"/>
    <p:sldId id="450" r:id="rId166"/>
    <p:sldId id="451" r:id="rId167"/>
    <p:sldId id="452" r:id="rId168"/>
    <p:sldId id="453" r:id="rId169"/>
    <p:sldId id="454" r:id="rId170"/>
    <p:sldId id="455" r:id="rId171"/>
    <p:sldId id="456" r:id="rId172"/>
    <p:sldId id="457" r:id="rId173"/>
    <p:sldId id="458" r:id="rId174"/>
    <p:sldId id="459" r:id="rId175"/>
    <p:sldId id="348" r:id="rId176"/>
    <p:sldId id="460" r:id="rId177"/>
    <p:sldId id="461" r:id="rId178"/>
    <p:sldId id="462" r:id="rId179"/>
    <p:sldId id="463" r:id="rId180"/>
    <p:sldId id="464" r:id="rId181"/>
    <p:sldId id="465" r:id="rId182"/>
    <p:sldId id="466" r:id="rId183"/>
    <p:sldId id="468" r:id="rId184"/>
    <p:sldId id="469" r:id="rId185"/>
    <p:sldId id="470" r:id="rId186"/>
    <p:sldId id="471" r:id="rId187"/>
    <p:sldId id="472" r:id="rId188"/>
    <p:sldId id="473" r:id="rId189"/>
    <p:sldId id="474" r:id="rId190"/>
    <p:sldId id="475" r:id="rId191"/>
    <p:sldId id="476" r:id="rId192"/>
    <p:sldId id="477" r:id="rId193"/>
    <p:sldId id="478" r:id="rId194"/>
    <p:sldId id="479" r:id="rId195"/>
    <p:sldId id="349" r:id="rId196"/>
    <p:sldId id="351" r:id="rId197"/>
    <p:sldId id="352" r:id="rId198"/>
    <p:sldId id="353" r:id="rId199"/>
    <p:sldId id="355" r:id="rId200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ADA60FC-2A49-7F4F-ADF6-B99B24C369C6}">
          <p14:sldIdLst>
            <p14:sldId id="256"/>
            <p14:sldId id="257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1"/>
            <p14:sldId id="269"/>
            <p14:sldId id="270"/>
          </p14:sldIdLst>
        </p14:section>
        <p14:section name="Infrastructure as Code" id="{1B636205-AE31-0C42-856E-7B0E849D44BC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356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4"/>
            <p14:sldId id="290"/>
            <p14:sldId id="297"/>
            <p14:sldId id="296"/>
            <p14:sldId id="298"/>
            <p14:sldId id="291"/>
            <p14:sldId id="288"/>
          </p14:sldIdLst>
        </p14:section>
        <p14:section name="Chef" id="{55047565-9FF2-8D4E-B7DA-0E822F702569}">
          <p14:sldIdLst>
            <p14:sldId id="299"/>
            <p14:sldId id="300"/>
            <p14:sldId id="301"/>
            <p14:sldId id="306"/>
            <p14:sldId id="302"/>
            <p14:sldId id="303"/>
            <p14:sldId id="304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Building your policy" id="{C855A6F1-FE02-044C-80B0-B5488D64E9FE}">
          <p14:sldIdLst>
            <p14:sldId id="31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18"/>
            <p14:sldId id="320"/>
            <p14:sldId id="319"/>
            <p14:sldId id="321"/>
            <p14:sldId id="322"/>
            <p14:sldId id="323"/>
            <p14:sldId id="324"/>
            <p14:sldId id="325"/>
            <p14:sldId id="327"/>
            <p14:sldId id="326"/>
            <p14:sldId id="387"/>
            <p14:sldId id="388"/>
            <p14:sldId id="389"/>
          </p14:sldIdLst>
        </p14:section>
        <p14:section name="Test Driven Infrastructure" id="{4522F47B-EEBE-8E44-9DD4-A49F29FCF078}">
          <p14:sldIdLst>
            <p14:sldId id="329"/>
            <p14:sldId id="390"/>
            <p14:sldId id="391"/>
            <p14:sldId id="393"/>
            <p14:sldId id="394"/>
            <p14:sldId id="395"/>
            <p14:sldId id="482"/>
            <p14:sldId id="333"/>
            <p14:sldId id="334"/>
            <p14:sldId id="335"/>
            <p14:sldId id="336"/>
            <p14:sldId id="337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9"/>
            <p14:sldId id="408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339"/>
          </p14:sldIdLst>
        </p14:section>
        <p14:section name="Serverspec" id="{10974687-39EE-5840-AC04-45987C40B87D}">
          <p14:sldIdLst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348"/>
          </p14:sldIdLst>
        </p14:section>
        <p14:section name="ChefSpec" id="{2EF66465-FBE8-8048-B335-BA2C9C5AD46E}">
          <p14:sldIdLst>
            <p14:sldId id="460"/>
            <p14:sldId id="461"/>
            <p14:sldId id="462"/>
            <p14:sldId id="463"/>
            <p14:sldId id="464"/>
            <p14:sldId id="465"/>
            <p14:sldId id="466"/>
            <p14:sldId id="468"/>
            <p14:sldId id="469"/>
            <p14:sldId id="470"/>
            <p14:sldId id="471"/>
            <p14:sldId id="472"/>
            <p14:sldId id="473"/>
            <p14:sldId id="474"/>
          </p14:sldIdLst>
        </p14:section>
        <p14:section name="Foodcritic" id="{CDA64165-D34C-6E4B-A736-577CBB2890E8}">
          <p14:sldIdLst>
            <p14:sldId id="475"/>
            <p14:sldId id="476"/>
            <p14:sldId id="477"/>
            <p14:sldId id="478"/>
            <p14:sldId id="479"/>
          </p14:sldIdLst>
        </p14:section>
        <p14:section name="Dessert" id="{205684B8-6BDE-6B46-B222-97951658029B}">
          <p14:sldIdLst>
            <p14:sldId id="349"/>
            <p14:sldId id="351"/>
            <p14:sldId id="352"/>
            <p14:sldId id="353"/>
            <p14:sldId id="355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8" autoAdjust="0"/>
    <p:restoredTop sz="96095" autoAdjust="0"/>
  </p:normalViewPr>
  <p:slideViewPr>
    <p:cSldViewPr>
      <p:cViewPr>
        <p:scale>
          <a:sx n="103" d="100"/>
          <a:sy n="103" d="100"/>
        </p:scale>
        <p:origin x="-984" y="-4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408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200" Type="http://schemas.openxmlformats.org/officeDocument/2006/relationships/slide" Target="slides/slide195.xml"/><Relationship Id="rId201" Type="http://schemas.openxmlformats.org/officeDocument/2006/relationships/notesMaster" Target="notesMasters/notesMaster1.xml"/><Relationship Id="rId202" Type="http://schemas.openxmlformats.org/officeDocument/2006/relationships/handoutMaster" Target="handoutMasters/handoutMaster1.xml"/><Relationship Id="rId203" Type="http://schemas.openxmlformats.org/officeDocument/2006/relationships/printerSettings" Target="printerSettings/printerSettings1.bin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204" Type="http://schemas.openxmlformats.org/officeDocument/2006/relationships/presProps" Target="presProps.xml"/><Relationship Id="rId205" Type="http://schemas.openxmlformats.org/officeDocument/2006/relationships/viewProps" Target="viewProps.xml"/><Relationship Id="rId206" Type="http://schemas.openxmlformats.org/officeDocument/2006/relationships/theme" Target="theme/theme1.xml"/><Relationship Id="rId207" Type="http://schemas.openxmlformats.org/officeDocument/2006/relationships/tableStyles" Target="tableStyles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4/15/15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4/15/15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17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there are lots</a:t>
            </a:r>
            <a:r>
              <a:rPr lang="en-US" baseline="0" dirty="0" smtClean="0"/>
              <a:t> of different types of resources that come with Chef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View them all on </a:t>
            </a:r>
            <a:r>
              <a:rPr lang="en-US" baseline="0" dirty="0" err="1" smtClean="0"/>
              <a:t>docs.chef.io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resources.html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15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</a:t>
            </a:r>
            <a:r>
              <a:rPr lang="en-US" baseline="0" dirty="0" smtClean="0"/>
              <a:t> the students 5-10 minutes to complete this part of the lab.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72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Use proper syntax /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58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it</a:t>
            </a:r>
            <a:r>
              <a:rPr lang="en-US" baseline="0" dirty="0" smtClean="0"/>
              <a:t> stanzas for the rest of the things and see them in a pending state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'apache' do</a:t>
            </a:r>
          </a:p>
          <a:p>
            <a:r>
              <a:rPr lang="en-US" baseline="0" dirty="0" smtClean="0"/>
              <a:t>  …</a:t>
            </a:r>
          </a:p>
          <a:p>
            <a:r>
              <a:rPr lang="en-US" baseline="0" dirty="0" smtClean="0"/>
              <a:t>  it "is running"</a:t>
            </a:r>
          </a:p>
          <a:p>
            <a:r>
              <a:rPr lang="en-US" baseline="0" dirty="0" smtClean="0"/>
              <a:t>  it "is configured to run when the server reboots"</a:t>
            </a:r>
          </a:p>
          <a:p>
            <a:r>
              <a:rPr lang="en-US" baseline="0" dirty="0" smtClean="0"/>
              <a:t>  it "displays our home page"</a:t>
            </a:r>
          </a:p>
          <a:p>
            <a:r>
              <a:rPr lang="en-US" baseline="0" dirty="0" smtClean="0"/>
              <a:t>  it "returns a proper response code"</a:t>
            </a:r>
          </a:p>
          <a:p>
            <a:r>
              <a:rPr lang="en-US" baseline="0" dirty="0" smtClean="0"/>
              <a:t>  it "is listening on the proper port"</a:t>
            </a:r>
          </a:p>
          <a:p>
            <a:r>
              <a:rPr lang="en-US" baseline="0" dirty="0" smtClean="0"/>
              <a:t>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309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students answer</a:t>
            </a:r>
            <a:r>
              <a:rPr lang="en-US" baseline="0" dirty="0" smtClean="0"/>
              <a:t> the questions add tests to your </a:t>
            </a:r>
            <a:r>
              <a:rPr lang="en-US" baseline="0" dirty="0" err="1" smtClean="0"/>
              <a:t>serverspec</a:t>
            </a:r>
            <a:r>
              <a:rPr lang="en-US" baseline="0" dirty="0" smtClean="0"/>
              <a:t>.  It might look something like this which will work and show the tests a “pending”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'apache' do</a:t>
            </a:r>
          </a:p>
          <a:p>
            <a:r>
              <a:rPr lang="en-US" baseline="0" dirty="0" smtClean="0"/>
              <a:t>  it "is awesome" do</a:t>
            </a:r>
          </a:p>
          <a:p>
            <a:r>
              <a:rPr lang="en-US" baseline="0" dirty="0" smtClean="0"/>
              <a:t>    expect(true).to 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 true</a:t>
            </a:r>
          </a:p>
          <a:p>
            <a:r>
              <a:rPr lang="en-US" baseline="0" dirty="0" smtClean="0"/>
              <a:t> 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it "is installed" do</a:t>
            </a:r>
          </a:p>
          <a:p>
            <a:r>
              <a:rPr lang="en-US" baseline="0" dirty="0" smtClean="0"/>
              <a:t>    expect(package "</a:t>
            </a:r>
            <a:r>
              <a:rPr lang="en-US" baseline="0" dirty="0" err="1" smtClean="0"/>
              <a:t>httpd</a:t>
            </a:r>
            <a:r>
              <a:rPr lang="en-US" baseline="0" dirty="0" smtClean="0"/>
              <a:t>").to </a:t>
            </a:r>
            <a:r>
              <a:rPr lang="en-US" baseline="0" dirty="0" err="1" smtClean="0"/>
              <a:t>be_installed</a:t>
            </a:r>
            <a:endParaRPr lang="en-US" baseline="0" dirty="0" smtClean="0"/>
          </a:p>
          <a:p>
            <a:r>
              <a:rPr lang="en-US" baseline="0" dirty="0" smtClean="0"/>
              <a:t> 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it "is running"</a:t>
            </a:r>
          </a:p>
          <a:p>
            <a:r>
              <a:rPr lang="en-US" baseline="0" dirty="0" smtClean="0"/>
              <a:t>  it "is configured to run when the server reboots"</a:t>
            </a:r>
          </a:p>
          <a:p>
            <a:r>
              <a:rPr lang="en-US" baseline="0" dirty="0" smtClean="0"/>
              <a:t>  it "displays our home page"</a:t>
            </a:r>
          </a:p>
          <a:p>
            <a:r>
              <a:rPr lang="en-US" baseline="0" dirty="0" smtClean="0"/>
              <a:t>  it "returns a proper response code"</a:t>
            </a:r>
          </a:p>
          <a:p>
            <a:r>
              <a:rPr lang="en-US" baseline="0" dirty="0" smtClean="0"/>
              <a:t>  it "is listening on the proper port"</a:t>
            </a:r>
          </a:p>
          <a:p>
            <a:r>
              <a:rPr lang="en-US" baseline="0" dirty="0" smtClean="0"/>
              <a:t>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82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</a:p>
          <a:p>
            <a:endParaRPr lang="en-US" baseline="0" dirty="0" smtClean="0"/>
          </a:p>
          <a:p>
            <a:r>
              <a:rPr lang="en-US" dirty="0" smtClean="0"/>
              <a:t>require '</a:t>
            </a:r>
            <a:r>
              <a:rPr lang="en-US" dirty="0" err="1" smtClean="0"/>
              <a:t>serverspec</a:t>
            </a:r>
            <a:r>
              <a:rPr lang="en-US" dirty="0" smtClean="0"/>
              <a:t>'</a:t>
            </a:r>
          </a:p>
          <a:p>
            <a:r>
              <a:rPr lang="en-US" dirty="0" smtClean="0"/>
              <a:t>require 'net/http' # required for the NET::HTTP test</a:t>
            </a:r>
          </a:p>
          <a:p>
            <a:r>
              <a:rPr lang="en-US" dirty="0" smtClean="0"/>
              <a:t>set :backend, :exec</a:t>
            </a:r>
          </a:p>
          <a:p>
            <a:endParaRPr lang="en-US" dirty="0" smtClean="0"/>
          </a:p>
          <a:p>
            <a:r>
              <a:rPr lang="en-US" dirty="0" smtClean="0"/>
              <a:t>describe 'apache' do</a:t>
            </a:r>
          </a:p>
          <a:p>
            <a:r>
              <a:rPr lang="en-US" dirty="0" smtClean="0"/>
              <a:t>  it "is awesome" do</a:t>
            </a:r>
          </a:p>
          <a:p>
            <a:r>
              <a:rPr lang="en-US" dirty="0" smtClean="0"/>
              <a:t>    expect(true).to </a:t>
            </a:r>
            <a:r>
              <a:rPr lang="en-US" dirty="0" err="1" smtClean="0"/>
              <a:t>eq</a:t>
            </a:r>
            <a:r>
              <a:rPr lang="en-US" dirty="0" smtClean="0"/>
              <a:t> true</a:t>
            </a:r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installed" do</a:t>
            </a:r>
          </a:p>
          <a:p>
            <a:r>
              <a:rPr lang="en-US" dirty="0" smtClean="0"/>
              <a:t>    expect(package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be_installed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running" do</a:t>
            </a:r>
          </a:p>
          <a:p>
            <a:r>
              <a:rPr lang="en-US" dirty="0" smtClean="0"/>
              <a:t>    expect(service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be_running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configured to run when the server reboots" do</a:t>
            </a:r>
          </a:p>
          <a:p>
            <a:r>
              <a:rPr lang="en-US" dirty="0" smtClean="0"/>
              <a:t>    expect(service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be_enabled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"displays our home page" do</a:t>
            </a:r>
          </a:p>
          <a:p>
            <a:r>
              <a:rPr lang="en-US" dirty="0" smtClean="0"/>
              <a:t>    expect(command("curl http://</a:t>
            </a:r>
            <a:r>
              <a:rPr lang="en-US" dirty="0" err="1" smtClean="0"/>
              <a:t>localhost</a:t>
            </a:r>
            <a:r>
              <a:rPr lang="en-US" dirty="0" smtClean="0"/>
              <a:t>").</a:t>
            </a:r>
            <a:r>
              <a:rPr lang="en-US" dirty="0" err="1" smtClean="0"/>
              <a:t>stdout</a:t>
            </a:r>
            <a:r>
              <a:rPr lang="en-US" dirty="0" smtClean="0"/>
              <a:t>).to match /hello/</a:t>
            </a:r>
            <a:r>
              <a:rPr lang="en-US" dirty="0" err="1" smtClean="0"/>
              <a:t>i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it "returns a proper response code" do</a:t>
            </a:r>
          </a:p>
          <a:p>
            <a:r>
              <a:rPr lang="en-US" dirty="0" smtClean="0"/>
              <a:t>    expect(Net::</a:t>
            </a:r>
            <a:r>
              <a:rPr lang="en-US" dirty="0" err="1" smtClean="0"/>
              <a:t>HTTP.get_response</a:t>
            </a:r>
            <a:r>
              <a:rPr lang="en-US" dirty="0" smtClean="0"/>
              <a:t>(URI('http://</a:t>
            </a:r>
            <a:r>
              <a:rPr lang="en-US" dirty="0" err="1" smtClean="0"/>
              <a:t>localhost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r>
              <a:rPr lang="en-US" dirty="0" smtClean="0"/>
              <a:t>')).code).to </a:t>
            </a:r>
            <a:r>
              <a:rPr lang="en-US" dirty="0" err="1" smtClean="0"/>
              <a:t>eq</a:t>
            </a:r>
            <a:r>
              <a:rPr lang="en-US" dirty="0" smtClean="0"/>
              <a:t> "200”</a:t>
            </a:r>
          </a:p>
          <a:p>
            <a:r>
              <a:rPr lang="en-US" dirty="0" smtClean="0"/>
              <a:t>    expect(command('curl -</a:t>
            </a:r>
            <a:r>
              <a:rPr lang="en-US" dirty="0" err="1" smtClean="0"/>
              <a:t>sL</a:t>
            </a:r>
            <a:r>
              <a:rPr lang="en-US" dirty="0" smtClean="0"/>
              <a:t> -w "%{</a:t>
            </a:r>
            <a:r>
              <a:rPr lang="en-US" dirty="0" err="1" smtClean="0"/>
              <a:t>http_code</a:t>
            </a:r>
            <a:r>
              <a:rPr lang="en-US" dirty="0" smtClean="0"/>
              <a:t>}" "http://</a:t>
            </a:r>
            <a:r>
              <a:rPr lang="en-US" dirty="0" err="1" smtClean="0"/>
              <a:t>localhost</a:t>
            </a:r>
            <a:r>
              <a:rPr lang="en-US" dirty="0" smtClean="0"/>
              <a:t>" -o /</a:t>
            </a:r>
            <a:r>
              <a:rPr lang="en-US" dirty="0" err="1" smtClean="0"/>
              <a:t>dev</a:t>
            </a:r>
            <a:r>
              <a:rPr lang="en-US" dirty="0" smtClean="0"/>
              <a:t>/null').</a:t>
            </a:r>
            <a:r>
              <a:rPr lang="en-US" dirty="0" err="1" smtClean="0"/>
              <a:t>stdout</a:t>
            </a:r>
            <a:r>
              <a:rPr lang="en-US" dirty="0" smtClean="0"/>
              <a:t>).to </a:t>
            </a:r>
            <a:r>
              <a:rPr lang="en-US" dirty="0" err="1" smtClean="0"/>
              <a:t>eq</a:t>
            </a:r>
            <a:r>
              <a:rPr lang="en-US" dirty="0" smtClean="0"/>
              <a:t> "200” #man, that’s ugly!  But it removes the</a:t>
            </a:r>
            <a:r>
              <a:rPr lang="en-US" baseline="0" dirty="0" smtClean="0"/>
              <a:t> requirement on net/http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listening on the proper port" do</a:t>
            </a:r>
          </a:p>
          <a:p>
            <a:r>
              <a:rPr lang="en-US" dirty="0" smtClean="0"/>
              <a:t>    expect(port "80").to </a:t>
            </a:r>
            <a:r>
              <a:rPr lang="en-US" dirty="0" err="1" smtClean="0"/>
              <a:t>be_listening.with</a:t>
            </a:r>
            <a:r>
              <a:rPr lang="en-US" dirty="0" smtClean="0"/>
              <a:t>("</a:t>
            </a:r>
            <a:r>
              <a:rPr lang="en-US" dirty="0" err="1" smtClean="0"/>
              <a:t>tcp</a:t>
            </a:r>
            <a:r>
              <a:rPr lang="en-US" dirty="0" smtClean="0"/>
              <a:t>")</a:t>
            </a:r>
          </a:p>
          <a:p>
            <a:r>
              <a:rPr lang="en-US" dirty="0" smtClean="0"/>
              <a:t>  end</a:t>
            </a:r>
          </a:p>
          <a:p>
            <a:r>
              <a:rPr lang="en-US" dirty="0" smtClean="0"/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82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Open Source!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4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organization?What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~60K professionals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88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Open Source!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4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</a:t>
            </a:r>
            <a:r>
              <a:rPr lang="en-US" sz="900" smtClean="0">
                <a:latin typeface="Calibri" charset="0"/>
                <a:cs typeface="Calibri" charset="0"/>
                <a:sym typeface="Calibri" charset="0"/>
              </a:rPr>
              <a:t>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Policy is defined as a collection of </a:t>
            </a:r>
            <a:r>
              <a:rPr lang="en-US" b="1" dirty="0" smtClean="0"/>
              <a:t>resources</a:t>
            </a:r>
            <a:r>
              <a:rPr lang="en-US" dirty="0" smtClean="0"/>
              <a:t> in </a:t>
            </a:r>
            <a:r>
              <a:rPr lang="en-US" b="1" dirty="0" smtClean="0"/>
              <a:t>recipes</a:t>
            </a:r>
            <a:r>
              <a:rPr lang="en-US" dirty="0" smtClean="0"/>
              <a:t>.  There are lots of abstractions on top of this but </a:t>
            </a:r>
            <a:r>
              <a:rPr lang="en-US" i="1" u="sng" dirty="0" smtClean="0"/>
              <a:t>resources</a:t>
            </a:r>
            <a:r>
              <a:rPr lang="en-US" dirty="0" smtClean="0"/>
              <a:t> are the basic building blocks.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983" y="6266319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6" r:id="rId14"/>
    <p:sldLayoutId id="2147483721" r:id="rId15"/>
    <p:sldLayoutId id="2147483733" r:id="rId16"/>
    <p:sldLayoutId id="2147483734" r:id="rId17"/>
    <p:sldLayoutId id="2147483735" r:id="rId18"/>
    <p:sldLayoutId id="2147483743" r:id="rId19"/>
    <p:sldLayoutId id="2147483744" r:id="rId20"/>
    <p:sldLayoutId id="2147483745" r:id="rId21"/>
    <p:sldLayoutId id="2147483746" r:id="rId22"/>
    <p:sldLayoutId id="2147483748" r:id="rId23"/>
    <p:sldLayoutId id="2147483749" r:id="rId24"/>
    <p:sldLayoutId id="2147483747" r:id="rId25"/>
    <p:sldLayoutId id="214748372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erspec.org/" TargetMode="External"/><Relationship Id="rId3" Type="http://schemas.openxmlformats.org/officeDocument/2006/relationships/image" Target="../media/image25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jpe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emf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emf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nharvey@getchef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ggs.chef.io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farmer-nathe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2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Intro </a:t>
            </a:r>
            <a:r>
              <a:rPr lang="en-US" sz="4400" dirty="0"/>
              <a:t>to Infrastructure as </a:t>
            </a:r>
            <a:r>
              <a:rPr lang="en-US" sz="4400" dirty="0" smtClean="0"/>
              <a:t>Code</a:t>
            </a:r>
            <a:endParaRPr lang="en-US" sz="4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Chef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POSSCON – April 2015</a:t>
            </a:r>
          </a:p>
          <a:p>
            <a:r>
              <a:rPr lang="en-US" dirty="0"/>
              <a:t>http://</a:t>
            </a:r>
            <a:r>
              <a:rPr lang="en-US" dirty="0" err="1"/>
              <a:t>bit.ly</a:t>
            </a:r>
            <a:r>
              <a:rPr lang="en-US" dirty="0"/>
              <a:t>/posscon2015</a:t>
            </a:r>
            <a:r>
              <a:rPr lang="en-US"/>
              <a:t>-</a:t>
            </a:r>
            <a:r>
              <a:rPr lang="en-US" smtClean="0"/>
              <a:t>chef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4085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0244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policy</a:t>
            </a:r>
          </a:p>
          <a:p>
            <a:r>
              <a:rPr lang="en-US" dirty="0" smtClean="0"/>
              <a:t>Apply policy</a:t>
            </a:r>
          </a:p>
          <a:p>
            <a:r>
              <a:rPr lang="en-US" dirty="0" smtClean="0"/>
              <a:t>Verify policy</a:t>
            </a:r>
          </a:p>
          <a:p>
            <a:endParaRPr lang="en-US" dirty="0"/>
          </a:p>
          <a:p>
            <a:r>
              <a:rPr lang="en-US" dirty="0" smtClean="0"/>
              <a:t>Not bad for the simple case, will quickly get untenable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997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Faster Feedback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Speed-up the feedback loops with automated testing.</a:t>
            </a:r>
          </a:p>
          <a:p>
            <a:r>
              <a:rPr lang="en-US" dirty="0" smtClean="0"/>
              <a:t>Have confidence in your changes before you run them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79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 our style guide?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3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Test-driving infrastructure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are going to use a relatively simple scenario</a:t>
            </a:r>
          </a:p>
          <a:p>
            <a:r>
              <a:rPr lang="en-US" dirty="0" smtClean="0"/>
              <a:t>We are going to explore many facets of testing</a:t>
            </a:r>
          </a:p>
          <a:p>
            <a:r>
              <a:rPr lang="en-US" dirty="0" smtClean="0"/>
              <a:t>We are going to follow a test-first, test-driven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4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Scenario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want a custom home page available on the web.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9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directory[/home/chef/chef-repo/cookbooks/apache] action create</a:t>
            </a:r>
          </a:p>
          <a:p>
            <a:r>
              <a:rPr lang="en-US" dirty="0"/>
              <a:t>    - create new directory /home/chef/chef-repo/cookbooks/apache</a:t>
            </a:r>
          </a:p>
          <a:p>
            <a:r>
              <a:rPr lang="en-US" dirty="0"/>
              <a:t>  * template[/home/chef/chef-repo/cookbooks/apache/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/home/chef/chef-repo/cookbooks/apache/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/home/chef/chef-repo/cookbooks/apache/</a:t>
            </a:r>
            <a:r>
              <a:rPr lang="en-US" dirty="0" err="1"/>
              <a:t>metadata.rb</a:t>
            </a:r>
            <a:r>
              <a:rPr lang="en-US" dirty="0"/>
              <a:t> from none to 4c0e2d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template[/home/chef/chef-repo/cookbooks/apache/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 smtClean="0"/>
              <a:t>create_if_missing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chef generate cookbook cookbooks/apache</a:t>
            </a:r>
          </a:p>
        </p:txBody>
      </p:sp>
    </p:spTree>
    <p:extLst>
      <p:ext uri="{BB962C8B-B14F-4D97-AF65-F5344CB8AC3E}">
        <p14:creationId xmlns:p14="http://schemas.microsoft.com/office/powerpoint/2010/main" val="187639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ask when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Did chef-client complete successfully?</a:t>
            </a:r>
          </a:p>
          <a:p>
            <a:r>
              <a:rPr lang="en-US" dirty="0"/>
              <a:t>Did the recipe put the node in the desired state?</a:t>
            </a:r>
          </a:p>
          <a:p>
            <a:r>
              <a:rPr lang="en-US" dirty="0"/>
              <a:t>Are the resources properly defined?</a:t>
            </a:r>
          </a:p>
          <a:p>
            <a:r>
              <a:rPr lang="en-US" dirty="0"/>
              <a:t>Does the code following our style guide?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65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</p:txBody>
      </p:sp>
    </p:spTree>
    <p:extLst>
      <p:ext uri="{BB962C8B-B14F-4D97-AF65-F5344CB8AC3E}">
        <p14:creationId xmlns:p14="http://schemas.microsoft.com/office/powerpoint/2010/main" val="17618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38130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  <a:p>
            <a:pPr lvl="1"/>
            <a:r>
              <a:rPr lang="en-US" dirty="0" smtClean="0"/>
              <a:t>A target server running the same OS as production</a:t>
            </a:r>
          </a:p>
        </p:txBody>
      </p:sp>
    </p:spTree>
    <p:extLst>
      <p:ext uri="{BB962C8B-B14F-4D97-AF65-F5344CB8AC3E}">
        <p14:creationId xmlns:p14="http://schemas.microsoft.com/office/powerpoint/2010/main" val="381798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34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861425" cy="5257800"/>
          </a:xfrm>
        </p:spPr>
        <p:txBody>
          <a:bodyPr/>
          <a:lstStyle/>
          <a:p>
            <a:r>
              <a:rPr lang="en-US" dirty="0" smtClean="0"/>
              <a:t>Test harness to execute code on one or more platforms</a:t>
            </a:r>
          </a:p>
          <a:p>
            <a:r>
              <a:rPr lang="en-US" dirty="0" smtClean="0"/>
              <a:t>Driver plugins to allow your code to run on various cloud and virtualization providers</a:t>
            </a:r>
          </a:p>
          <a:p>
            <a:r>
              <a:rPr lang="en-US" dirty="0" smtClean="0"/>
              <a:t>Includes support for many testing frameworks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428875"/>
            <a:ext cx="251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286716"/>
              </p:ext>
            </p:extLst>
          </p:nvPr>
        </p:nvGraphicFramePr>
        <p:xfrm>
          <a:off x="6208890" y="1143000"/>
          <a:ext cx="1820333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02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  <a:p>
            <a:r>
              <a:rPr lang="en-US" dirty="0" smtClean="0"/>
              <a:t>One recipe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311469"/>
              </p:ext>
            </p:extLst>
          </p:nvPr>
        </p:nvGraphicFramePr>
        <p:xfrm>
          <a:off x="6208890" y="1143000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84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  <a:p>
            <a:r>
              <a:rPr lang="en-US" dirty="0" smtClean="0"/>
              <a:t>Two recipes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438147"/>
              </p:ext>
            </p:extLst>
          </p:nvPr>
        </p:nvGraphicFramePr>
        <p:xfrm>
          <a:off x="6194779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49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Three operating systems</a:t>
            </a:r>
          </a:p>
          <a:p>
            <a:r>
              <a:rPr lang="en-US" dirty="0" smtClean="0"/>
              <a:t>Two recipes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0734766"/>
              </p:ext>
            </p:extLst>
          </p:nvPr>
        </p:nvGraphicFramePr>
        <p:xfrm>
          <a:off x="6208890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89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Kitchen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5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driver - </a:t>
            </a:r>
            <a:r>
              <a:rPr lang="en-US" dirty="0"/>
              <a:t>virtualization or cloud </a:t>
            </a:r>
            <a:r>
              <a:rPr lang="en-US" dirty="0" smtClean="0"/>
              <a:t>provider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b="1" dirty="0"/>
              <a:t>driver:</a:t>
            </a:r>
          </a:p>
          <a:p>
            <a:r>
              <a:rPr lang="en-US" b="1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356091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provisioner</a:t>
            </a:r>
            <a:r>
              <a:rPr lang="en-US" dirty="0" smtClean="0"/>
              <a:t> - </a:t>
            </a:r>
            <a:r>
              <a:rPr lang="en-US" dirty="0"/>
              <a:t>application to configure the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b="1" dirty="0" err="1"/>
              <a:t>provisioner</a:t>
            </a:r>
            <a:r>
              <a:rPr lang="en-US" b="1" dirty="0"/>
              <a:t>:</a:t>
            </a:r>
          </a:p>
          <a:p>
            <a:r>
              <a:rPr lang="en-US" b="1" dirty="0"/>
              <a:t>  name: </a:t>
            </a:r>
            <a:r>
              <a:rPr lang="en-US" b="1" dirty="0" err="1"/>
              <a:t>chef_zero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312190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platforms - </a:t>
            </a:r>
            <a:r>
              <a:rPr lang="en-US" dirty="0"/>
              <a:t>target operating systems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platforms:</a:t>
            </a:r>
          </a:p>
          <a:p>
            <a:r>
              <a:rPr lang="en-US" b="1" dirty="0"/>
              <a:t>  - name: ubuntu-12.04</a:t>
            </a:r>
          </a:p>
          <a:p>
            <a:r>
              <a:rPr lang="en-US" b="1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90271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suites - </a:t>
            </a:r>
            <a:r>
              <a:rPr lang="en-US" dirty="0"/>
              <a:t>target </a:t>
            </a:r>
            <a:r>
              <a:rPr lang="en-US" dirty="0" smtClean="0"/>
              <a:t>configurations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b="1" dirty="0"/>
              <a:t>suites:</a:t>
            </a:r>
          </a:p>
          <a:p>
            <a:r>
              <a:rPr lang="en-US" b="1" dirty="0"/>
              <a:t>  - name: default</a:t>
            </a:r>
          </a:p>
          <a:p>
            <a:r>
              <a:rPr lang="en-US" b="1" dirty="0"/>
              <a:t>    </a:t>
            </a:r>
            <a:r>
              <a:rPr lang="en-US" b="1" dirty="0" err="1"/>
              <a:t>run_list</a:t>
            </a:r>
            <a:r>
              <a:rPr lang="en-US" b="1" dirty="0"/>
              <a:t>:</a:t>
            </a:r>
          </a:p>
          <a:p>
            <a:r>
              <a:rPr lang="en-US" b="1" dirty="0"/>
              <a:t>      - recipe[apache::default]</a:t>
            </a:r>
          </a:p>
          <a:p>
            <a:r>
              <a:rPr lang="en-US" b="1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15300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1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500" dirty="0" smtClean="0"/>
              <a:t>---</a:t>
            </a:r>
          </a:p>
          <a:p>
            <a:r>
              <a:rPr lang="en-US" sz="1500" dirty="0" smtClean="0"/>
              <a:t>driver:</a:t>
            </a:r>
          </a:p>
          <a:p>
            <a:r>
              <a:rPr lang="en-US" sz="1500" dirty="0" smtClean="0"/>
              <a:t>  name: vagrant</a:t>
            </a:r>
          </a:p>
          <a:p>
            <a:endParaRPr lang="en-US" sz="1500" dirty="0" smtClean="0"/>
          </a:p>
          <a:p>
            <a:r>
              <a:rPr lang="en-US" sz="1500" dirty="0" err="1" smtClean="0"/>
              <a:t>provisioner</a:t>
            </a:r>
            <a:r>
              <a:rPr lang="en-US" sz="1500" dirty="0" smtClean="0"/>
              <a:t>:</a:t>
            </a:r>
          </a:p>
          <a:p>
            <a:r>
              <a:rPr lang="en-US" sz="1500" dirty="0" smtClean="0"/>
              <a:t>  name: </a:t>
            </a:r>
            <a:r>
              <a:rPr lang="en-US" sz="1500" dirty="0" err="1" smtClean="0"/>
              <a:t>chef_zero</a:t>
            </a:r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platforms:</a:t>
            </a:r>
          </a:p>
          <a:p>
            <a:r>
              <a:rPr lang="en-US" sz="1500" dirty="0" smtClean="0"/>
              <a:t>  - name: ubuntu-12.04</a:t>
            </a:r>
          </a:p>
          <a:p>
            <a:r>
              <a:rPr lang="en-US" sz="1500" dirty="0" smtClean="0"/>
              <a:t>  - name: centos-6.4</a:t>
            </a:r>
          </a:p>
          <a:p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suites:</a:t>
            </a:r>
          </a:p>
          <a:p>
            <a:r>
              <a:rPr lang="en-US" sz="1500" dirty="0" smtClean="0"/>
              <a:t>  - name: default</a:t>
            </a:r>
          </a:p>
          <a:p>
            <a:r>
              <a:rPr lang="en-US" sz="1500" dirty="0" smtClean="0"/>
              <a:t>    </a:t>
            </a:r>
            <a:r>
              <a:rPr lang="en-US" sz="1500" dirty="0" err="1" smtClean="0"/>
              <a:t>run_list</a:t>
            </a:r>
            <a:r>
              <a:rPr lang="en-US" sz="1500" dirty="0" smtClean="0"/>
              <a:t>:</a:t>
            </a:r>
          </a:p>
          <a:p>
            <a:r>
              <a:rPr lang="en-US" sz="1500" dirty="0" smtClean="0"/>
              <a:t>      - recipe[apache::default]</a:t>
            </a:r>
          </a:p>
          <a:p>
            <a:r>
              <a:rPr lang="en-US" sz="1500" dirty="0" smtClean="0"/>
              <a:t>  </a:t>
            </a:r>
          </a:p>
          <a:p>
            <a:endParaRPr lang="en-US" sz="1500" dirty="0" smtClean="0"/>
          </a:p>
          <a:p>
            <a:endParaRPr lang="en-US" sz="15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402261"/>
              </p:ext>
            </p:extLst>
          </p:nvPr>
        </p:nvGraphicFramePr>
        <p:xfrm>
          <a:off x="423334" y="1142999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37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sz="1500" dirty="0"/>
              <a:t>---</a:t>
            </a:r>
          </a:p>
          <a:p>
            <a:r>
              <a:rPr lang="en-US" sz="1500" dirty="0"/>
              <a:t>driver:</a:t>
            </a:r>
          </a:p>
          <a:p>
            <a:r>
              <a:rPr lang="en-US" sz="1500" dirty="0"/>
              <a:t>  name: vagrant</a:t>
            </a:r>
          </a:p>
          <a:p>
            <a:endParaRPr lang="en-US" sz="1500" dirty="0"/>
          </a:p>
          <a:p>
            <a:r>
              <a:rPr lang="en-US" sz="1500" dirty="0" err="1"/>
              <a:t>provisioner</a:t>
            </a:r>
            <a:r>
              <a:rPr lang="en-US" sz="1500" dirty="0"/>
              <a:t>:</a:t>
            </a:r>
          </a:p>
          <a:p>
            <a:r>
              <a:rPr lang="en-US" sz="1500" dirty="0"/>
              <a:t>  name: </a:t>
            </a:r>
            <a:r>
              <a:rPr lang="en-US" sz="1500" dirty="0" err="1"/>
              <a:t>chef_zero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platforms:</a:t>
            </a:r>
          </a:p>
          <a:p>
            <a:r>
              <a:rPr lang="en-US" sz="1500" dirty="0"/>
              <a:t>  - name: ubuntu-</a:t>
            </a:r>
            <a:r>
              <a:rPr lang="en-US" sz="1500" dirty="0" smtClean="0"/>
              <a:t>12.04</a:t>
            </a:r>
          </a:p>
          <a:p>
            <a:r>
              <a:rPr lang="en-US" sz="1500" dirty="0" smtClean="0"/>
              <a:t>  - </a:t>
            </a:r>
            <a:r>
              <a:rPr lang="en-US" sz="1500" dirty="0"/>
              <a:t>name: centos-6.4</a:t>
            </a:r>
          </a:p>
          <a:p>
            <a:r>
              <a:rPr lang="en-US" sz="1500" dirty="0" smtClean="0"/>
              <a:t>  </a:t>
            </a:r>
            <a:endParaRPr lang="en-US" sz="1500" dirty="0"/>
          </a:p>
          <a:p>
            <a:r>
              <a:rPr lang="en-US" sz="1500" dirty="0"/>
              <a:t>suites:</a:t>
            </a:r>
          </a:p>
          <a:p>
            <a:r>
              <a:rPr lang="en-US" sz="1500" dirty="0"/>
              <a:t>  - name: default</a:t>
            </a:r>
          </a:p>
          <a:p>
            <a:r>
              <a:rPr lang="en-US" sz="1500" dirty="0"/>
              <a:t>    </a:t>
            </a:r>
            <a:r>
              <a:rPr lang="en-US" sz="1500" dirty="0" err="1"/>
              <a:t>run_list</a:t>
            </a:r>
            <a:r>
              <a:rPr lang="en-US" sz="1500" dirty="0"/>
              <a:t>:</a:t>
            </a:r>
          </a:p>
          <a:p>
            <a:r>
              <a:rPr lang="en-US" sz="1500" dirty="0"/>
              <a:t>      - recipe[apache::default]</a:t>
            </a:r>
          </a:p>
          <a:p>
            <a:r>
              <a:rPr lang="en-US" sz="1500" dirty="0" smtClean="0"/>
              <a:t> </a:t>
            </a:r>
            <a:r>
              <a:rPr lang="en-US" sz="1500" b="1" dirty="0" smtClean="0"/>
              <a:t> - </a:t>
            </a:r>
            <a:r>
              <a:rPr lang="en-US" sz="1500" b="1" dirty="0"/>
              <a:t>name: </a:t>
            </a:r>
            <a:r>
              <a:rPr lang="en-US" sz="1500" b="1" dirty="0" err="1" smtClean="0"/>
              <a:t>ssl</a:t>
            </a:r>
            <a:endParaRPr lang="en-US" sz="1500" b="1" dirty="0"/>
          </a:p>
          <a:p>
            <a:r>
              <a:rPr lang="en-US" sz="1500" b="1" dirty="0"/>
              <a:t>    </a:t>
            </a:r>
            <a:r>
              <a:rPr lang="en-US" sz="1500" b="1" dirty="0" err="1"/>
              <a:t>run_list</a:t>
            </a:r>
            <a:r>
              <a:rPr lang="en-US" sz="1500" b="1" dirty="0"/>
              <a:t>:</a:t>
            </a:r>
          </a:p>
          <a:p>
            <a:r>
              <a:rPr lang="en-US" sz="1500" b="1" dirty="0"/>
              <a:t>      - recipe[apache:</a:t>
            </a:r>
            <a:r>
              <a:rPr lang="en-US" sz="1500" b="1" dirty="0" smtClean="0"/>
              <a:t>:</a:t>
            </a:r>
            <a:r>
              <a:rPr lang="en-US" sz="1500" b="1" dirty="0" err="1" smtClean="0"/>
              <a:t>ssl</a:t>
            </a:r>
            <a:r>
              <a:rPr lang="en-US" sz="1500" b="1" dirty="0" smtClean="0"/>
              <a:t>]</a:t>
            </a:r>
            <a:endParaRPr lang="en-US" sz="15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8572077"/>
              </p:ext>
            </p:extLst>
          </p:nvPr>
        </p:nvGraphicFramePr>
        <p:xfrm>
          <a:off x="423334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548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</a:t>
            </a:r>
            <a:r>
              <a:rPr lang="en-US" dirty="0" smtClean="0"/>
              <a:t>12.04</a:t>
            </a:r>
          </a:p>
          <a:p>
            <a:r>
              <a:rPr lang="en-US" dirty="0" smtClean="0"/>
              <a:t>  - </a:t>
            </a:r>
            <a:r>
              <a:rPr lang="en-US" dirty="0"/>
              <a:t>name: centos-6.4</a:t>
            </a:r>
          </a:p>
          <a:p>
            <a:r>
              <a:rPr lang="en-US" dirty="0" smtClean="0"/>
              <a:t>  </a:t>
            </a:r>
            <a:r>
              <a:rPr lang="en-US" b="1" dirty="0" smtClean="0"/>
              <a:t>- </a:t>
            </a:r>
            <a:r>
              <a:rPr lang="en-US" b="1" dirty="0"/>
              <a:t>name: ubuntu-</a:t>
            </a:r>
            <a:r>
              <a:rPr lang="en-US" b="1" dirty="0" smtClean="0"/>
              <a:t>14.04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 smtClean="0"/>
              <a:t>  - </a:t>
            </a:r>
            <a:r>
              <a:rPr lang="en-US" dirty="0"/>
              <a:t>name: </a:t>
            </a:r>
            <a:r>
              <a:rPr lang="en-US" dirty="0" err="1" smtClean="0"/>
              <a:t>ssl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</a:t>
            </a:r>
            <a:r>
              <a:rPr lang="en-US" dirty="0" smtClean="0"/>
              <a:t>:</a:t>
            </a:r>
            <a:r>
              <a:rPr lang="en-US" dirty="0" err="1" smtClean="0"/>
              <a:t>ssl</a:t>
            </a:r>
            <a:r>
              <a:rPr lang="en-US" dirty="0" smtClean="0"/>
              <a:t>]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739304"/>
              </p:ext>
            </p:extLst>
          </p:nvPr>
        </p:nvGraphicFramePr>
        <p:xfrm>
          <a:off x="423334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376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apache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57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---</a:t>
            </a:r>
          </a:p>
          <a:p>
            <a:r>
              <a:rPr lang="en-US" dirty="0">
                <a:solidFill>
                  <a:srgbClr val="000000"/>
                </a:solidFill>
              </a:rPr>
              <a:t>driver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docker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 err="1">
                <a:solidFill>
                  <a:srgbClr val="000000"/>
                </a:solidFill>
              </a:rPr>
              <a:t>provisioner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chef_zero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platforms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pt-BR" dirty="0"/>
              <a:t>  </a:t>
            </a:r>
            <a:r>
              <a:rPr lang="pt-BR" b="1" dirty="0">
                <a:solidFill>
                  <a:srgbClr val="000000"/>
                </a:solidFill>
              </a:rPr>
              <a:t>- </a:t>
            </a:r>
            <a:r>
              <a:rPr lang="pt-BR" b="1" dirty="0" err="1">
                <a:solidFill>
                  <a:srgbClr val="000000"/>
                </a:solidFill>
              </a:rPr>
              <a:t>name</a:t>
            </a:r>
            <a:r>
              <a:rPr lang="pt-BR" b="1" dirty="0">
                <a:solidFill>
                  <a:srgbClr val="000000"/>
                </a:solidFill>
              </a:rPr>
              <a:t>: centos-</a:t>
            </a:r>
            <a:r>
              <a:rPr lang="pt-BR" b="1" dirty="0" smtClean="0">
                <a:solidFill>
                  <a:srgbClr val="000000"/>
                </a:solidFill>
              </a:rPr>
              <a:t>6.5</a:t>
            </a:r>
            <a:endParaRPr lang="pt-BR" b="1" dirty="0">
              <a:solidFill>
                <a:srgbClr val="000000"/>
              </a:solidFill>
            </a:endParaRPr>
          </a:p>
          <a:p>
            <a:endParaRPr lang="pl-PL" dirty="0" smtClean="0"/>
          </a:p>
          <a:p>
            <a:r>
              <a:rPr lang="pl-PL" dirty="0" err="1" smtClean="0">
                <a:solidFill>
                  <a:srgbClr val="000000"/>
                </a:solidFill>
              </a:rPr>
              <a:t>suites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name</a:t>
            </a:r>
            <a:r>
              <a:rPr lang="pl-PL" b="1" dirty="0">
                <a:solidFill>
                  <a:srgbClr val="000000"/>
                </a:solidFill>
              </a:rPr>
              <a:t>: 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endParaRPr lang="pl-PL" b="1" dirty="0">
              <a:solidFill>
                <a:srgbClr val="000000"/>
              </a:solidFill>
            </a:endParaRP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run_list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  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recipe</a:t>
            </a:r>
            <a:r>
              <a:rPr lang="pl-PL" b="1" dirty="0">
                <a:solidFill>
                  <a:srgbClr val="000000"/>
                </a:solidFill>
              </a:rPr>
              <a:t>[</a:t>
            </a:r>
            <a:r>
              <a:rPr lang="pl-PL" b="1" dirty="0" err="1">
                <a:solidFill>
                  <a:srgbClr val="000000"/>
                </a:solidFill>
              </a:rPr>
              <a:t>apache</a:t>
            </a:r>
            <a:r>
              <a:rPr lang="pl-PL" b="1" dirty="0">
                <a:solidFill>
                  <a:srgbClr val="000000"/>
                </a:solidFill>
              </a:rPr>
              <a:t>::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r>
              <a:rPr lang="pl-PL" b="1" dirty="0">
                <a:solidFill>
                  <a:srgbClr val="000000"/>
                </a:solidFill>
              </a:rPr>
              <a:t>]</a:t>
            </a: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attributes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87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Instance           Driver  </a:t>
            </a:r>
            <a:r>
              <a:rPr lang="en-US" sz="2700" dirty="0" err="1"/>
              <a:t>Provisioner</a:t>
            </a:r>
            <a:r>
              <a:rPr lang="en-US" sz="2700" dirty="0"/>
              <a:t>  Last Action</a:t>
            </a:r>
          </a:p>
          <a:p>
            <a:r>
              <a:rPr lang="en-US" sz="2700" dirty="0"/>
              <a:t>default-centos-</a:t>
            </a:r>
            <a:r>
              <a:rPr lang="en-US" sz="2700" dirty="0" smtClean="0"/>
              <a:t>65  </a:t>
            </a:r>
            <a:r>
              <a:rPr lang="en-US" sz="2700" dirty="0" err="1"/>
              <a:t>Docker</a:t>
            </a:r>
            <a:r>
              <a:rPr lang="en-US" sz="2700" dirty="0"/>
              <a:t>  </a:t>
            </a:r>
            <a:r>
              <a:rPr lang="en-US" sz="2700" dirty="0" err="1"/>
              <a:t>ChefZero</a:t>
            </a:r>
            <a:r>
              <a:rPr lang="en-US" sz="2700" dirty="0"/>
              <a:t>     &lt;Not Created&gt;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the Test Kitchens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5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Creating &lt;default-centos-64&gt;...</a:t>
            </a:r>
          </a:p>
          <a:p>
            <a:r>
              <a:rPr lang="en-US" dirty="0"/>
              <a:t>       Step 0 : FROM centos:centos6</a:t>
            </a:r>
          </a:p>
          <a:p>
            <a:r>
              <a:rPr lang="en-US" dirty="0"/>
              <a:t>        ---&gt; 68eb857ffb51</a:t>
            </a:r>
          </a:p>
          <a:p>
            <a:r>
              <a:rPr lang="en-US" dirty="0"/>
              <a:t>       Step 1 : RUN yum clean all</a:t>
            </a:r>
          </a:p>
          <a:p>
            <a:r>
              <a:rPr lang="en-US" dirty="0"/>
              <a:t>        ---&gt; Running in cdf3952a3f18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      Cleaning repos: base extras </a:t>
            </a:r>
            <a:r>
              <a:rPr lang="en-US" dirty="0" err="1"/>
              <a:t>libselinux</a:t>
            </a:r>
            <a:r>
              <a:rPr lang="en-US" dirty="0"/>
              <a:t> updates</a:t>
            </a:r>
          </a:p>
          <a:p>
            <a:r>
              <a:rPr lang="en-US" dirty="0"/>
              <a:t>       Cleaning up Everything</a:t>
            </a:r>
          </a:p>
          <a:p>
            <a:r>
              <a:rPr lang="en-US" dirty="0"/>
              <a:t>        ---&gt; b1cccd25ce55</a:t>
            </a:r>
          </a:p>
          <a:p>
            <a:r>
              <a:rPr lang="en-US" dirty="0"/>
              <a:t>       Removing intermediate container cdf3952a3f18</a:t>
            </a:r>
          </a:p>
          <a:p>
            <a:r>
              <a:rPr lang="en-US" dirty="0"/>
              <a:t>       Step 2 : RUN yum install -y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openssh</a:t>
            </a:r>
            <a:r>
              <a:rPr lang="en-US" dirty="0"/>
              <a:t>-server </a:t>
            </a:r>
            <a:r>
              <a:rPr lang="en-US" dirty="0" err="1"/>
              <a:t>openssh</a:t>
            </a:r>
            <a:r>
              <a:rPr lang="en-US" dirty="0"/>
              <a:t>-clients which curl</a:t>
            </a:r>
          </a:p>
          <a:p>
            <a:r>
              <a:rPr lang="en-US" dirty="0"/>
              <a:t>        ---&gt; Running in 9db69ace459d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9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created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293190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05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68692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r>
              <a:rPr lang="en-US" dirty="0" err="1">
                <a:latin typeface="Courier New"/>
                <a:cs typeface="Courier New"/>
              </a:rPr>
              <a:t>cp</a:t>
            </a:r>
            <a:r>
              <a:rPr lang="en-US" dirty="0">
                <a:latin typeface="Courier New"/>
                <a:cs typeface="Courier New"/>
              </a:rPr>
              <a:t> foo{,.`date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 smtClean="0">
                <a:latin typeface="Courier New"/>
                <a:cs typeface="Courier New"/>
              </a:rPr>
              <a:t>`-`$USER`}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91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3799330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383620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30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06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956" y="2847620"/>
            <a:ext cx="415149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[kitchen@5379d310dc59 ~]$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68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production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180015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– Apply our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Problem: </a:t>
            </a:r>
            <a:r>
              <a:rPr lang="en-US" dirty="0" smtClean="0"/>
              <a:t>We have not applied our policy to the test environment.</a:t>
            </a:r>
          </a:p>
          <a:p>
            <a:r>
              <a:rPr lang="en-US" b="1" dirty="0" smtClean="0"/>
              <a:t>Success Criteria: </a:t>
            </a:r>
            <a:r>
              <a:rPr lang="en-US" dirty="0" smtClean="0"/>
              <a:t>The default apache recipe will be applied in the test environment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3678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5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right place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22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-----&gt; Installing Chef Omnibus (true)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 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policy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75956" y="2156177"/>
            <a:ext cx="4151490" cy="11079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182880">
              <a:buClr>
                <a:schemeClr val="bg1"/>
              </a:buClr>
            </a:pPr>
            <a:r>
              <a:rPr lang="de-DE" sz="2400" dirty="0" err="1" smtClean="0">
                <a:solidFill>
                  <a:schemeClr val="bg1"/>
                </a:solidFill>
              </a:rPr>
              <a:t>Install</a:t>
            </a:r>
            <a:r>
              <a:rPr lang="de-DE" sz="2400" dirty="0" smtClean="0">
                <a:solidFill>
                  <a:schemeClr val="bg1"/>
                </a:solidFill>
              </a:rPr>
              <a:t> Chef</a:t>
            </a:r>
          </a:p>
          <a:p>
            <a:pPr marL="182880">
              <a:buClr>
                <a:schemeClr val="bg1"/>
              </a:buClr>
            </a:pPr>
            <a:r>
              <a:rPr lang="de-DE" sz="2400" dirty="0" smtClean="0">
                <a:solidFill>
                  <a:schemeClr val="bg1"/>
                </a:solidFill>
              </a:rPr>
              <a:t>Upload </a:t>
            </a:r>
            <a:r>
              <a:rPr lang="de-DE" sz="2400" dirty="0" err="1" smtClean="0">
                <a:solidFill>
                  <a:schemeClr val="bg1"/>
                </a:solidFill>
              </a:rPr>
              <a:t>cookbooks</a:t>
            </a:r>
            <a:endParaRPr lang="de-DE" sz="2400" dirty="0" smtClean="0">
              <a:solidFill>
                <a:schemeClr val="bg1"/>
              </a:solidFill>
            </a:endParaRPr>
          </a:p>
          <a:p>
            <a:pPr marL="182880">
              <a:buClr>
                <a:schemeClr val="bg1"/>
              </a:buClr>
            </a:pPr>
            <a:r>
              <a:rPr lang="de-DE" sz="2400" dirty="0" err="1" smtClean="0">
                <a:solidFill>
                  <a:schemeClr val="bg1"/>
                </a:solidFill>
              </a:rPr>
              <a:t>Apply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the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run_list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4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ask when 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2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Verifying node state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53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4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84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94725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388245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curl: (7) couldn't connect to host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3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956" y="2706510"/>
            <a:ext cx="4151490" cy="4770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1500" dirty="0">
                <a:solidFill>
                  <a:schemeClr val="bg1"/>
                </a:solidFill>
              </a:rPr>
              <a:t>[kitchen@5379d310dc59 ~]</a:t>
            </a:r>
            <a:r>
              <a:rPr lang="de-DE" sz="1500" dirty="0" smtClean="0">
                <a:solidFill>
                  <a:schemeClr val="bg1"/>
                </a:solidFill>
              </a:rPr>
              <a:t>$ </a:t>
            </a:r>
            <a:r>
              <a:rPr lang="de-DE" sz="1500" dirty="0" err="1" smtClean="0">
                <a:solidFill>
                  <a:schemeClr val="bg1"/>
                </a:solidFill>
              </a:rPr>
              <a:t>curl</a:t>
            </a:r>
            <a:r>
              <a:rPr lang="de-DE" sz="1500" dirty="0" smtClean="0">
                <a:solidFill>
                  <a:schemeClr val="bg1"/>
                </a:solidFill>
              </a:rPr>
              <a:t> http://</a:t>
            </a:r>
            <a:r>
              <a:rPr lang="de-DE" sz="1500" dirty="0" err="1" smtClean="0">
                <a:solidFill>
                  <a:schemeClr val="bg1"/>
                </a:solidFill>
              </a:rPr>
              <a:t>localhost</a:t>
            </a:r>
            <a:endParaRPr lang="de-DE" sz="1500" dirty="0" smtClean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curl: (7) couldn't connect to </a:t>
            </a:r>
            <a:r>
              <a:rPr lang="en-US" sz="1600" dirty="0" smtClean="0">
                <a:solidFill>
                  <a:schemeClr val="bg1"/>
                </a:solidFill>
              </a:rPr>
              <a:t>host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42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– Verify node state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Manually verifying the state of the test node is tedious and error-prone.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The end state of the node is automatically tested.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021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8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tests to verify your servers</a:t>
            </a:r>
          </a:p>
          <a:p>
            <a:r>
              <a:rPr lang="en-US" dirty="0" smtClean="0"/>
              <a:t>Not dependent on Chef</a:t>
            </a:r>
          </a:p>
          <a:p>
            <a:r>
              <a:rPr lang="en-US" dirty="0" smtClean="0"/>
              <a:t>Defines many resource types</a:t>
            </a:r>
          </a:p>
          <a:p>
            <a:pPr lvl="1"/>
            <a:r>
              <a:rPr lang="en-US" dirty="0" smtClean="0"/>
              <a:t>package, service, user, etc.</a:t>
            </a:r>
          </a:p>
          <a:p>
            <a:r>
              <a:rPr lang="en-US" dirty="0" smtClean="0"/>
              <a:t>Works well with Test Kitchen</a:t>
            </a:r>
          </a:p>
          <a:p>
            <a:r>
              <a:rPr lang="en-US" dirty="0">
                <a:hlinkClick r:id="rId2"/>
              </a:rPr>
              <a:t>http://serverspec.org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3381375"/>
            <a:ext cx="330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8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6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proper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08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</a:t>
            </a:r>
            <a:r>
              <a:rPr lang="en-US" dirty="0" smtClean="0"/>
              <a:t>/default/</a:t>
            </a:r>
            <a:r>
              <a:rPr lang="en-US" dirty="0" err="1" smtClean="0"/>
              <a:t>serverspec</a:t>
            </a:r>
            <a:r>
              <a:rPr lang="en-US" dirty="0" smtClean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2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Expectation Form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describe "</a:t>
            </a:r>
            <a:r>
              <a:rPr lang="en-US" dirty="0" smtClean="0"/>
              <a:t>&lt;subject&gt;</a:t>
            </a:r>
            <a:r>
              <a:rPr lang="en-US" dirty="0"/>
              <a:t>" </a:t>
            </a:r>
            <a:r>
              <a:rPr lang="en-US" b="1" dirty="0"/>
              <a:t>do</a:t>
            </a:r>
          </a:p>
          <a:p>
            <a:r>
              <a:rPr lang="en-US" dirty="0"/>
              <a:t>  it "&lt;description&gt;" </a:t>
            </a:r>
            <a:r>
              <a:rPr lang="en-US" b="1" dirty="0"/>
              <a:t>do</a:t>
            </a:r>
          </a:p>
          <a:p>
            <a:r>
              <a:rPr lang="en-US" dirty="0"/>
              <a:t>    expect</a:t>
            </a:r>
            <a:r>
              <a:rPr lang="en-US" b="1" dirty="0"/>
              <a:t>(thing)</a:t>
            </a:r>
            <a:r>
              <a:rPr lang="en-US" dirty="0"/>
              <a:t>.to </a:t>
            </a:r>
            <a:r>
              <a:rPr lang="en-US" dirty="0" err="1"/>
              <a:t>eq</a:t>
            </a:r>
            <a:r>
              <a:rPr lang="en-US" dirty="0"/>
              <a:t> result</a:t>
            </a:r>
          </a:p>
          <a:p>
            <a:r>
              <a:rPr lang="en-US" dirty="0"/>
              <a:t>  </a:t>
            </a:r>
            <a:r>
              <a:rPr lang="en-US" b="1" dirty="0"/>
              <a:t>end</a:t>
            </a:r>
          </a:p>
          <a:p>
            <a:r>
              <a:rPr lang="en-US" b="1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3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Awesome Expectations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smtClean="0">
                <a:solidFill>
                  <a:srgbClr val="4E9A06"/>
                </a:solidFill>
              </a:rPr>
              <a:t>apache::default"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-----&gt; Running </a:t>
            </a:r>
            <a:r>
              <a:rPr lang="en-US" dirty="0" err="1"/>
              <a:t>serverspec</a:t>
            </a:r>
            <a:r>
              <a:rPr lang="en-US" dirty="0"/>
              <a:t> test suite</a:t>
            </a:r>
          </a:p>
          <a:p>
            <a:r>
              <a:rPr lang="en-US" dirty="0"/>
              <a:t>       /opt/chef/embedded/bin/ruby -I/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 -I/</a:t>
            </a:r>
            <a:r>
              <a:rPr lang="en-US" dirty="0" err="1"/>
              <a:t>tmp</a:t>
            </a:r>
            <a:r>
              <a:rPr lang="en-US" dirty="0"/>
              <a:t>/busser/gems/gems/rspec-support-3.1.2/lib:/</a:t>
            </a:r>
            <a:r>
              <a:rPr lang="en-US" dirty="0" err="1"/>
              <a:t>tmp</a:t>
            </a:r>
            <a:r>
              <a:rPr lang="en-US" dirty="0"/>
              <a:t>/busser/gems/gems/rspec-core-3.1.7/lib /opt/chef/embedded/bin/</a:t>
            </a:r>
            <a:r>
              <a:rPr lang="en-US" dirty="0" err="1"/>
              <a:t>rspec</a:t>
            </a:r>
            <a:r>
              <a:rPr lang="en-US" dirty="0"/>
              <a:t> --pattern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/\*\*/\*_</a:t>
            </a:r>
            <a:r>
              <a:rPr lang="en-US" dirty="0" err="1"/>
              <a:t>spec.rb</a:t>
            </a:r>
            <a:r>
              <a:rPr lang="en-US" dirty="0"/>
              <a:t> --color --format documentation --default-path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</a:t>
            </a:r>
            <a:r>
              <a:rPr lang="en-US" dirty="0" smtClean="0"/>
              <a:t>apache::default</a:t>
            </a:r>
            <a:endParaRPr lang="en-US" dirty="0"/>
          </a:p>
          <a:p>
            <a:r>
              <a:rPr lang="en-US" dirty="0"/>
              <a:t>         is awesome</a:t>
            </a:r>
          </a:p>
          <a:p>
            <a:endParaRPr lang="en-US" dirty="0"/>
          </a:p>
          <a:p>
            <a:r>
              <a:rPr lang="en-US" dirty="0"/>
              <a:t>       Finished in 0.02823 seconds (files took 0.99875 seconds to load)</a:t>
            </a:r>
          </a:p>
          <a:p>
            <a:r>
              <a:rPr lang="en-US" dirty="0"/>
              <a:t>       1 example, 0 failures</a:t>
            </a:r>
          </a:p>
          <a:p>
            <a:r>
              <a:rPr lang="en-US" dirty="0"/>
              <a:t>       Finished verifying &lt;default-centos-64&gt; (0m5.03s).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35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test our criteria?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want a custom home page available on the web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54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success?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 is installed?</a:t>
            </a:r>
          </a:p>
          <a:p>
            <a:r>
              <a:rPr lang="en-US" dirty="0" smtClean="0"/>
              <a:t>Page is displayed?</a:t>
            </a:r>
          </a:p>
          <a:p>
            <a:r>
              <a:rPr lang="en-US" dirty="0" smtClean="0"/>
              <a:t>What else?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48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package is installed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"apache"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(package(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 (FAILED - 1)</a:t>
            </a:r>
          </a:p>
          <a:p>
            <a:endParaRPr lang="en-US" dirty="0"/>
          </a:p>
          <a:p>
            <a:r>
              <a:rPr lang="en-US" dirty="0"/>
              <a:t>       Failures:</a:t>
            </a:r>
          </a:p>
          <a:p>
            <a:endParaRPr lang="en-US" dirty="0"/>
          </a:p>
          <a:p>
            <a:r>
              <a:rPr lang="en-US" dirty="0"/>
              <a:t>         1) apache is installed</a:t>
            </a:r>
          </a:p>
          <a:p>
            <a:r>
              <a:rPr lang="en-US" dirty="0"/>
              <a:t>            Failure/Error: expect(package("</a:t>
            </a:r>
            <a:r>
              <a:rPr lang="en-US" dirty="0" err="1"/>
              <a:t>httpd</a:t>
            </a:r>
            <a:r>
              <a:rPr lang="en-US" dirty="0"/>
              <a:t>")).to </a:t>
            </a:r>
            <a:r>
              <a:rPr lang="en-US" dirty="0" err="1"/>
              <a:t>be_installed</a:t>
            </a:r>
            <a:endParaRPr lang="en-US" dirty="0"/>
          </a:p>
          <a:p>
            <a:r>
              <a:rPr lang="en-US" dirty="0"/>
              <a:t>              expected Package "</a:t>
            </a:r>
            <a:r>
              <a:rPr lang="en-US" dirty="0" err="1"/>
              <a:t>httpd</a:t>
            </a:r>
            <a:r>
              <a:rPr lang="en-US" dirty="0"/>
              <a:t>" to be installed</a:t>
            </a:r>
          </a:p>
          <a:p>
            <a:r>
              <a:rPr lang="en-US" dirty="0"/>
              <a:t>              /bin/</a:t>
            </a:r>
            <a:r>
              <a:rPr lang="en-US" dirty="0" err="1"/>
              <a:t>sh</a:t>
            </a:r>
            <a:r>
              <a:rPr lang="en-US" dirty="0"/>
              <a:t> -c rpm\ -q\ </a:t>
            </a:r>
            <a:r>
              <a:rPr lang="en-US" dirty="0" err="1"/>
              <a:t>httpd</a:t>
            </a:r>
            <a:endParaRPr lang="en-US" dirty="0"/>
          </a:p>
          <a:p>
            <a:r>
              <a:rPr lang="en-US" dirty="0"/>
              <a:t>              package </a:t>
            </a:r>
            <a:r>
              <a:rPr lang="en-US" dirty="0" err="1"/>
              <a:t>httpd</a:t>
            </a:r>
            <a:r>
              <a:rPr lang="en-US" dirty="0"/>
              <a:t> is not installed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2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is failing, make it pass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Test-driven development involves</a:t>
            </a:r>
          </a:p>
          <a:p>
            <a:pPr lvl="1"/>
            <a:r>
              <a:rPr lang="en-US" dirty="0" smtClean="0"/>
              <a:t>Write a test to verify something is working</a:t>
            </a:r>
          </a:p>
          <a:p>
            <a:pPr lvl="1"/>
            <a:r>
              <a:rPr lang="en-US" dirty="0" smtClean="0"/>
              <a:t>Watch the test fail</a:t>
            </a:r>
          </a:p>
          <a:p>
            <a:pPr lvl="1"/>
            <a:r>
              <a:rPr lang="en-US" dirty="0" smtClean="0"/>
              <a:t>Write just enough code to make the test pass</a:t>
            </a:r>
          </a:p>
          <a:p>
            <a:pPr lvl="1"/>
            <a:r>
              <a:rPr lang="en-US" dirty="0" smtClean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80704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our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~/chef-</a:t>
            </a:r>
            <a:r>
              <a:rPr lang="en-US" dirty="0" err="1" smtClean="0"/>
              <a:t>reop</a:t>
            </a:r>
            <a:r>
              <a:rPr lang="en-US" dirty="0" smtClean="0"/>
              <a:t>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4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</a:t>
            </a:r>
            <a:r>
              <a:rPr lang="en-US" dirty="0" err="1"/>
              <a:t>Transfering</a:t>
            </a:r>
            <a:r>
              <a:rPr lang="en-US" dirty="0"/>
              <a:t> files to &lt;default-centos-64&gt;</a:t>
            </a:r>
          </a:p>
          <a:p>
            <a:r>
              <a:rPr lang="en-US" dirty="0"/>
              <a:t>       [2014-11-10T09:20:26+00:00] INFO: Starting chef-zero on host </a:t>
            </a:r>
            <a:r>
              <a:rPr lang="en-US" dirty="0" err="1"/>
              <a:t>localhost</a:t>
            </a:r>
            <a:r>
              <a:rPr lang="en-US" dirty="0"/>
              <a:t>, port 8889 with repository at repository at /</a:t>
            </a:r>
            <a:r>
              <a:rPr lang="en-US" dirty="0" err="1"/>
              <a:t>tmp</a:t>
            </a:r>
            <a:r>
              <a:rPr lang="en-US" dirty="0"/>
              <a:t>/kitchen</a:t>
            </a:r>
          </a:p>
          <a:p>
            <a:r>
              <a:rPr lang="en-US" dirty="0"/>
              <a:t>         One version per cookbook</a:t>
            </a:r>
          </a:p>
          <a:p>
            <a:endParaRPr lang="en-US" dirty="0"/>
          </a:p>
          <a:p>
            <a:r>
              <a:rPr lang="en-US" dirty="0"/>
              <a:t>       [2014-11-10T09:20:26+00:00] INFO: Forking chef instance to converge...</a:t>
            </a:r>
          </a:p>
          <a:p>
            <a:r>
              <a:rPr lang="en-US" dirty="0"/>
              <a:t>       Starting Chef Client, version 11.16.4</a:t>
            </a:r>
          </a:p>
          <a:p>
            <a:r>
              <a:rPr lang="en-US" dirty="0"/>
              <a:t>       [2014-11-10T09:20:27+00:00] INFO: *** Chef 11.16.4 ***</a:t>
            </a:r>
          </a:p>
          <a:p>
            <a:r>
              <a:rPr lang="en-US" dirty="0"/>
              <a:t>       [2014-11-10T09:20:27+00:00] INFO: Chef-client </a:t>
            </a:r>
            <a:r>
              <a:rPr lang="en-US" dirty="0" err="1"/>
              <a:t>pid</a:t>
            </a:r>
            <a:r>
              <a:rPr lang="en-US" dirty="0"/>
              <a:t>: 571</a:t>
            </a:r>
          </a:p>
          <a:p>
            <a:r>
              <a:rPr lang="en-US" dirty="0"/>
              <a:t> 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the node again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55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</a:t>
            </a:r>
          </a:p>
          <a:p>
            <a:endParaRPr lang="en-US" dirty="0"/>
          </a:p>
          <a:p>
            <a:r>
              <a:rPr lang="en-US" dirty="0"/>
              <a:t>       Finished in 0.48165 seconds (files took 1.05 seconds to load)</a:t>
            </a:r>
          </a:p>
          <a:p>
            <a:r>
              <a:rPr lang="en-US" dirty="0"/>
              <a:t>       2 examples, 0 failures</a:t>
            </a:r>
          </a:p>
          <a:p>
            <a:r>
              <a:rPr lang="en-US" dirty="0"/>
              <a:t>       Finished verifying &lt;default-centos-64&gt; (0m5.64s).</a:t>
            </a:r>
          </a:p>
          <a:p>
            <a:r>
              <a:rPr lang="en-US" dirty="0"/>
              <a:t>-----&gt; Kitchen is finished. (0m11.84s)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5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will you test?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Is the service running?</a:t>
            </a:r>
          </a:p>
          <a:p>
            <a:r>
              <a:rPr lang="en-US" dirty="0" smtClean="0"/>
              <a:t>Is the port accessible?</a:t>
            </a:r>
          </a:p>
          <a:p>
            <a:r>
              <a:rPr lang="en-US" dirty="0" smtClean="0"/>
              <a:t>Is the expected content being served?</a:t>
            </a:r>
          </a:p>
          <a:p>
            <a:endParaRPr lang="en-US" dirty="0"/>
          </a:p>
          <a:p>
            <a:r>
              <a:rPr lang="en-US" dirty="0" smtClean="0"/>
              <a:t>Make sure everything works from a fresh kitchen,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62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269740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running"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(service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be_running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listening on port 80"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(port </a:t>
            </a:r>
            <a:r>
              <a:rPr lang="en-US" b="1" dirty="0">
                <a:solidFill>
                  <a:srgbClr val="0000CF"/>
                </a:solidFill>
              </a:rPr>
              <a:t>80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be_listening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"displays a custom home page"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(command(</a:t>
            </a:r>
            <a:r>
              <a:rPr lang="en-US" b="1" dirty="0">
                <a:solidFill>
                  <a:srgbClr val="4E9A06"/>
                </a:solidFill>
              </a:rPr>
              <a:t>"curl </a:t>
            </a:r>
            <a:r>
              <a:rPr lang="en-US" b="1" dirty="0" err="1">
                <a:solidFill>
                  <a:srgbClr val="4E9A06"/>
                </a:solidFill>
              </a:rPr>
              <a:t>localhost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stdout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match </a:t>
            </a:r>
            <a:r>
              <a:rPr lang="en-US" b="1" dirty="0">
                <a:solidFill>
                  <a:srgbClr val="4E9A06"/>
                </a:solidFill>
              </a:rPr>
              <a:t>/hello/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6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 apache</a:t>
            </a:r>
          </a:p>
          <a:p>
            <a:r>
              <a:rPr lang="en-US" sz="2500" dirty="0"/>
              <a:t>         is installed</a:t>
            </a:r>
          </a:p>
          <a:p>
            <a:r>
              <a:rPr lang="en-US" sz="2500" dirty="0"/>
              <a:t>         is running</a:t>
            </a:r>
          </a:p>
          <a:p>
            <a:r>
              <a:rPr lang="en-US" sz="2500" dirty="0"/>
              <a:t>         is </a:t>
            </a:r>
            <a:r>
              <a:rPr lang="en-US" sz="2500" dirty="0" smtClean="0"/>
              <a:t>listening on </a:t>
            </a:r>
            <a:r>
              <a:rPr lang="en-US" sz="2500" dirty="0"/>
              <a:t>port 80</a:t>
            </a:r>
          </a:p>
          <a:p>
            <a:r>
              <a:rPr lang="en-US" sz="2500" dirty="0"/>
              <a:t>         displays a custom home page</a:t>
            </a:r>
          </a:p>
          <a:p>
            <a:endParaRPr lang="en-US" sz="2500" dirty="0"/>
          </a:p>
          <a:p>
            <a:r>
              <a:rPr lang="en-US" sz="2500" dirty="0"/>
              <a:t>       Finished in 0.3968 seconds</a:t>
            </a:r>
          </a:p>
          <a:p>
            <a:r>
              <a:rPr lang="en-US" sz="2500" dirty="0"/>
              <a:t>       4 examples, 0 failures</a:t>
            </a:r>
          </a:p>
          <a:p>
            <a:r>
              <a:rPr lang="en-US" sz="2500" dirty="0"/>
              <a:t>       Finished verifying &lt;default-centos-64&gt; (0m4.25s).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83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kitchen create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converge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verify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destroy</a:t>
            </a:r>
          </a:p>
          <a:p>
            <a:endParaRPr lang="en-US" dirty="0"/>
          </a:p>
          <a:p>
            <a:r>
              <a:rPr lang="en-US" dirty="0" smtClean="0"/>
              <a:t>All at once with </a:t>
            </a:r>
            <a:r>
              <a:rPr lang="en-US" dirty="0" smtClean="0">
                <a:latin typeface="Courier New"/>
                <a:cs typeface="Courier New"/>
              </a:rPr>
              <a:t>kitchen test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4951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04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for our new mandate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Update the tests</a:t>
            </a:r>
          </a:p>
          <a:p>
            <a:r>
              <a:rPr lang="en-US" dirty="0" smtClean="0"/>
              <a:t>Watch them fail</a:t>
            </a:r>
          </a:p>
          <a:p>
            <a:r>
              <a:rPr lang="en-US" dirty="0" smtClean="0"/>
              <a:t>Update the policy</a:t>
            </a:r>
          </a:p>
          <a:p>
            <a:r>
              <a:rPr lang="en-US" dirty="0" smtClean="0"/>
              <a:t>See tests pass</a:t>
            </a:r>
          </a:p>
          <a:p>
            <a:r>
              <a:rPr lang="en-US" dirty="0" smtClean="0"/>
              <a:t>Roll-out changes to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72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Faster Feedback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05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552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too slow!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 test our code, we need to spin up a test kitchen, converge a node, execute some tests.</a:t>
            </a:r>
          </a:p>
          <a:p>
            <a:r>
              <a:rPr lang="en-US" dirty="0" smtClean="0"/>
              <a:t>Our simple test case takes about 2 minutes to fully execute.</a:t>
            </a:r>
          </a:p>
        </p:txBody>
      </p:sp>
    </p:spTree>
    <p:extLst>
      <p:ext uri="{BB962C8B-B14F-4D97-AF65-F5344CB8AC3E}">
        <p14:creationId xmlns:p14="http://schemas.microsoft.com/office/powerpoint/2010/main" val="19553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Properly configured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need a way to verify that the resources in our recipes are properly configured</a:t>
            </a:r>
          </a:p>
          <a:p>
            <a:r>
              <a:rPr lang="en-US" dirty="0" smtClean="0"/>
              <a:t>We want to get faster feedback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49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Lab – Verify the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should be able to catch errors before we need to converge a node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Catch a typo prior to converge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463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before you converge</a:t>
            </a:r>
          </a:p>
          <a:p>
            <a:r>
              <a:rPr lang="en-US" dirty="0" smtClean="0"/>
              <a:t>Get feedback on cookbook changes without the need for target servers</a:t>
            </a:r>
            <a:endParaRPr lang="en-US" dirty="0"/>
          </a:p>
        </p:txBody>
      </p:sp>
      <p:pic>
        <p:nvPicPr>
          <p:cNvPr id="7" name="Picture Placeholder 6" descr="ChefSpec by sethvargo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05" r="-270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sethvargo.github.io</a:t>
            </a:r>
            <a:r>
              <a:rPr lang="en-US" dirty="0"/>
              <a:t>/</a:t>
            </a:r>
            <a:r>
              <a:rPr lang="en-US" dirty="0" err="1"/>
              <a:t>chefspec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8151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ChefSpec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spec_helper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'apache::default'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context </a:t>
            </a:r>
            <a:r>
              <a:rPr lang="en-US" dirty="0">
                <a:solidFill>
                  <a:srgbClr val="4E9A06"/>
                </a:solidFill>
              </a:rPr>
              <a:t>'When all attributes are default, on an unspecified platform'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let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:</a:t>
            </a:r>
            <a:r>
              <a:rPr lang="en-US" b="1" dirty="0" err="1">
                <a:solidFill>
                  <a:srgbClr val="4E9A06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  </a:t>
            </a:r>
            <a:r>
              <a:rPr lang="en-US" dirty="0">
                <a:solidFill>
                  <a:srgbClr val="000000"/>
                </a:solidFill>
              </a:rPr>
              <a:t>runner </a:t>
            </a:r>
            <a:r>
              <a:rPr lang="en-US" b="1" dirty="0">
                <a:solidFill>
                  <a:srgbClr val="CE5C00"/>
                </a:solidFill>
              </a:rPr>
              <a:t>= </a:t>
            </a:r>
            <a:r>
              <a:rPr lang="en-US" b="1" dirty="0" err="1">
                <a:solidFill>
                  <a:srgbClr val="000000"/>
                </a:solidFill>
              </a:rPr>
              <a:t>ChefSpec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 err="1">
                <a:solidFill>
                  <a:srgbClr val="000000"/>
                </a:solidFill>
              </a:rPr>
              <a:t>ServerRunner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new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    </a:t>
            </a:r>
            <a:r>
              <a:rPr lang="en-US" dirty="0" err="1">
                <a:solidFill>
                  <a:srgbClr val="000000"/>
                </a:solidFill>
              </a:rPr>
              <a:t>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converge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described_recipe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'converges successfully'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  </a:t>
            </a:r>
            <a:r>
              <a:rPr lang="en-US" dirty="0" err="1">
                <a:solidFill>
                  <a:srgbClr val="000000"/>
                </a:solidFill>
              </a:rPr>
              <a:t>chef_run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i="1" dirty="0">
                <a:solidFill>
                  <a:srgbClr val="8F5902"/>
                </a:solidFill>
              </a:rPr>
              <a:t># This should not raise an error</a:t>
            </a:r>
          </a:p>
          <a:p>
            <a:r>
              <a:rPr lang="en-US" dirty="0"/>
              <a:t>  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spec</a:t>
            </a:r>
            <a:r>
              <a:rPr lang="en-US" dirty="0"/>
              <a:t>/</a:t>
            </a:r>
            <a:r>
              <a:rPr lang="en-US" dirty="0" smtClean="0"/>
              <a:t>unit/recipes/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3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Finished in 0.00865 seconds (files took 5.5 seconds to load)</a:t>
            </a:r>
          </a:p>
          <a:p>
            <a:r>
              <a:rPr lang="en-US" sz="2400" dirty="0"/>
              <a:t>1 example, 0 failures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"http"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8481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F</a:t>
            </a:r>
          </a:p>
          <a:p>
            <a:endParaRPr lang="en-US" sz="2400" dirty="0"/>
          </a:p>
          <a:p>
            <a:r>
              <a:rPr lang="en-US" sz="2400" dirty="0"/>
              <a:t>Failures:</a:t>
            </a:r>
          </a:p>
          <a:p>
            <a:endParaRPr lang="en-US" sz="2400" dirty="0"/>
          </a:p>
          <a:p>
            <a:r>
              <a:rPr lang="en-US" sz="2400" dirty="0"/>
              <a:t>  1) apache::default installs apache</a:t>
            </a:r>
          </a:p>
          <a:p>
            <a:r>
              <a:rPr lang="en-US" sz="2400" dirty="0"/>
              <a:t>     Failure/Error: expect(</a:t>
            </a:r>
            <a:r>
              <a:rPr lang="en-US" sz="2400" dirty="0" err="1"/>
              <a:t>chef_run</a:t>
            </a:r>
            <a:r>
              <a:rPr lang="en-US" sz="2400" dirty="0"/>
              <a:t>).to </a:t>
            </a:r>
            <a:r>
              <a:rPr lang="en-US" sz="2400" dirty="0" err="1"/>
              <a:t>install_package</a:t>
            </a:r>
            <a:r>
              <a:rPr lang="en-US" sz="2400" dirty="0"/>
              <a:t>('</a:t>
            </a:r>
            <a:r>
              <a:rPr lang="en-US" sz="2400" dirty="0" err="1"/>
              <a:t>httpd</a:t>
            </a:r>
            <a:r>
              <a:rPr lang="en-US" sz="2400" dirty="0"/>
              <a:t>')</a:t>
            </a:r>
          </a:p>
          <a:p>
            <a:r>
              <a:rPr lang="en-US" sz="2400" dirty="0"/>
              <a:t>       expected "package[</a:t>
            </a:r>
            <a:r>
              <a:rPr lang="en-US" sz="2400" dirty="0" err="1"/>
              <a:t>httpd</a:t>
            </a:r>
            <a:r>
              <a:rPr lang="en-US" sz="2400" dirty="0"/>
              <a:t>]" with action :install to be in Chef run. Other package resources:</a:t>
            </a:r>
          </a:p>
          <a:p>
            <a:endParaRPr lang="en-US" sz="2400" dirty="0"/>
          </a:p>
          <a:p>
            <a:r>
              <a:rPr lang="en-US" sz="2400" dirty="0"/>
              <a:t>         package[http]</a:t>
            </a:r>
          </a:p>
          <a:p>
            <a:endParaRPr lang="en-US" sz="2400" dirty="0"/>
          </a:p>
          <a:p>
            <a:r>
              <a:rPr lang="en-US" sz="2400" dirty="0"/>
              <a:t>     # ./spec/unit/default_spec.rb:9:in `block (2 levels) in &lt;top (required)&gt;'</a:t>
            </a:r>
          </a:p>
          <a:p>
            <a:endParaRPr lang="en-US" sz="2400" dirty="0"/>
          </a:p>
          <a:p>
            <a:r>
              <a:rPr lang="en-US" sz="2400" dirty="0"/>
              <a:t>Finished in 0.00847 seconds (files took 4.85 seconds to load)</a:t>
            </a:r>
          </a:p>
          <a:p>
            <a:r>
              <a:rPr lang="en-US" sz="2400" dirty="0"/>
              <a:t>1 example, 1 failure</a:t>
            </a:r>
          </a:p>
          <a:p>
            <a:endParaRPr lang="en-US" sz="2400" dirty="0"/>
          </a:p>
          <a:p>
            <a:r>
              <a:rPr lang="en-US" sz="2400" dirty="0"/>
              <a:t>Failed examples:</a:t>
            </a:r>
          </a:p>
          <a:p>
            <a:endParaRPr lang="en-US" sz="2400" dirty="0"/>
          </a:p>
          <a:p>
            <a:r>
              <a:rPr lang="en-US" sz="2400" dirty="0" err="1"/>
              <a:t>rspec</a:t>
            </a:r>
            <a:r>
              <a:rPr lang="en-US" sz="2400" dirty="0"/>
              <a:t> ./spec/unit/default_spec.rb:8 # apache::default installs apache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28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httpd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590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331347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02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Follow best practices, avoid mistakes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5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Check cookbooks for common problems</a:t>
            </a:r>
          </a:p>
          <a:p>
            <a:r>
              <a:rPr lang="en-US" dirty="0" smtClean="0"/>
              <a:t>Style, correctness, deprecations, etc.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47" b="-264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7715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our recipe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CE5C00"/>
                </a:solidFill>
              </a:rPr>
              <a:t>= 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"#{</a:t>
            </a:r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4E9A06"/>
                </a:solidFill>
              </a:rPr>
              <a:t>}"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90500" y="1666875"/>
            <a:ext cx="5762625" cy="158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3690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FC002: Avoid string interpolation where not required: ./recipes/default.rb:7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foodcritic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8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3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We’ve only scratched the surface</a:t>
            </a:r>
            <a:endParaRPr lang="en-US" dirty="0"/>
          </a:p>
        </p:txBody>
      </p:sp>
      <p:pic>
        <p:nvPicPr>
          <p:cNvPr id="6" name="Picture Placeholder 5" descr="Chef | IT automation for speed and awesomeness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8" r="-22968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www.chef.io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</a:p>
        </p:txBody>
      </p:sp>
    </p:spTree>
    <p:extLst>
      <p:ext uri="{BB962C8B-B14F-4D97-AF65-F5344CB8AC3E}">
        <p14:creationId xmlns:p14="http://schemas.microsoft.com/office/powerpoint/2010/main" val="294499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Anything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Simple internal applications</a:t>
            </a:r>
          </a:p>
          <a:p>
            <a:r>
              <a:rPr lang="en-US" dirty="0"/>
              <a:t>Complex external applications</a:t>
            </a:r>
          </a:p>
          <a:p>
            <a:r>
              <a:rPr lang="en-US" dirty="0"/>
              <a:t>Workstations</a:t>
            </a:r>
          </a:p>
          <a:p>
            <a:r>
              <a:rPr lang="en-US" dirty="0" err="1"/>
              <a:t>Hadoop</a:t>
            </a:r>
            <a:r>
              <a:rPr lang="en-US" dirty="0"/>
              <a:t> clusters</a:t>
            </a:r>
          </a:p>
          <a:p>
            <a:r>
              <a:rPr lang="en-US" dirty="0" err="1"/>
              <a:t>IaaS</a:t>
            </a:r>
            <a:r>
              <a:rPr lang="en-US" dirty="0"/>
              <a:t> infrastructure</a:t>
            </a:r>
          </a:p>
          <a:p>
            <a:r>
              <a:rPr lang="en-US" dirty="0" err="1"/>
              <a:t>PaaS</a:t>
            </a:r>
            <a:r>
              <a:rPr lang="en-US" dirty="0"/>
              <a:t> infrastructure</a:t>
            </a:r>
          </a:p>
          <a:p>
            <a:r>
              <a:rPr lang="en-US" dirty="0" err="1"/>
              <a:t>SaaS</a:t>
            </a:r>
            <a:r>
              <a:rPr lang="en-US" dirty="0"/>
              <a:t> applications</a:t>
            </a:r>
          </a:p>
          <a:p>
            <a:r>
              <a:rPr lang="en-US" dirty="0"/>
              <a:t>Storage systems</a:t>
            </a:r>
          </a:p>
          <a:p>
            <a:r>
              <a:rPr lang="en-US" dirty="0"/>
              <a:t>You name it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706" b="7706"/>
          <a:stretch>
            <a:fillRect/>
          </a:stretch>
        </p:blipFill>
        <p:spPr/>
      </p:pic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hyku</a:t>
            </a:r>
            <a:r>
              <a:rPr lang="en-US" dirty="0"/>
              <a:t>/245010680/</a:t>
            </a:r>
          </a:p>
        </p:txBody>
      </p:sp>
    </p:spTree>
    <p:extLst>
      <p:ext uri="{BB962C8B-B14F-4D97-AF65-F5344CB8AC3E}">
        <p14:creationId xmlns:p14="http://schemas.microsoft.com/office/powerpoint/2010/main" val="185957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Manage it Simply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Automatically reconfigure everything</a:t>
            </a:r>
          </a:p>
          <a:p>
            <a:r>
              <a:rPr lang="en-US" dirty="0"/>
              <a:t>Linux, Windows, </a:t>
            </a:r>
            <a:r>
              <a:rPr lang="en-US" dirty="0" err="1"/>
              <a:t>Unixes</a:t>
            </a:r>
            <a:r>
              <a:rPr lang="en-US" dirty="0"/>
              <a:t>, BSDs</a:t>
            </a:r>
          </a:p>
          <a:p>
            <a:r>
              <a:rPr lang="en-US" dirty="0"/>
              <a:t>Load balancers</a:t>
            </a:r>
          </a:p>
          <a:p>
            <a:r>
              <a:rPr lang="en-US" dirty="0"/>
              <a:t>Metrics collection systems</a:t>
            </a:r>
          </a:p>
          <a:p>
            <a:r>
              <a:rPr lang="en-US" dirty="0"/>
              <a:t>Monitoring systems</a:t>
            </a:r>
          </a:p>
          <a:p>
            <a:r>
              <a:rPr lang="en-US" dirty="0"/>
              <a:t>Cloud migrations become trivial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helico</a:t>
            </a:r>
            <a:r>
              <a:rPr lang="en-US" dirty="0"/>
              <a:t>/404640681/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870" r="108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539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Ask me anything!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nharvey@chef.io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8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Community Director at Chef</a:t>
            </a:r>
          </a:p>
          <a:p>
            <a:r>
              <a:rPr lang="en-US" dirty="0" smtClean="0"/>
              <a:t>Co-host of the Food Fight Show</a:t>
            </a:r>
          </a:p>
          <a:p>
            <a:r>
              <a:rPr lang="en-US" dirty="0" smtClean="0"/>
              <a:t>Co-organizer of </a:t>
            </a:r>
            <a:r>
              <a:rPr lang="en-US" dirty="0" err="1" smtClean="0"/>
              <a:t>DevOpsDC</a:t>
            </a:r>
            <a:r>
              <a:rPr lang="en-US" dirty="0" smtClean="0"/>
              <a:t>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Occasional farmer – </a:t>
            </a:r>
            <a:r>
              <a:rPr lang="en-US" dirty="0" smtClean="0">
                <a:hlinkClick r:id="rId2"/>
              </a:rPr>
              <a:t>http://bit.ly/farmer-nathen</a:t>
            </a:r>
            <a:endParaRPr lang="en-US" dirty="0"/>
          </a:p>
          <a:p>
            <a:r>
              <a:rPr lang="en-US" dirty="0" smtClean="0"/>
              <a:t>Love Eggs – </a:t>
            </a:r>
            <a:r>
              <a:rPr lang="en-US" dirty="0" smtClean="0">
                <a:hlinkClick r:id="rId3"/>
              </a:rPr>
              <a:t>http://eggs.chef.io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r>
              <a:rPr lang="en-US" dirty="0" err="1" smtClean="0"/>
              <a:t>nharvey@chef.io</a:t>
            </a:r>
            <a:endParaRPr lang="en-US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6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  <a:p>
            <a:r>
              <a:rPr lang="en-US" dirty="0" smtClean="0"/>
              <a:t>Remote execution via </a:t>
            </a:r>
            <a:r>
              <a:rPr lang="en-US" dirty="0" err="1" smtClean="0"/>
              <a:t>ssh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  <a:p>
            <a:r>
              <a:rPr lang="en-US" dirty="0" smtClean="0"/>
              <a:t>Remote execution via </a:t>
            </a:r>
            <a:r>
              <a:rPr lang="en-US" dirty="0" err="1" smtClean="0"/>
              <a:t>ssh</a:t>
            </a:r>
            <a:endParaRPr lang="en-US" dirty="0" smtClean="0"/>
          </a:p>
          <a:p>
            <a:r>
              <a:rPr lang="en-US" dirty="0" smtClean="0"/>
              <a:t>Policy-driven configuration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2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6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13389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94650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50654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3075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795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capture the policy for your infrastructure in </a:t>
            </a:r>
            <a:r>
              <a:rPr lang="en-US" dirty="0" smtClean="0"/>
              <a:t>code</a:t>
            </a:r>
          </a:p>
          <a:p>
            <a:r>
              <a:rPr lang="en-US" dirty="0"/>
              <a:t>A program ensures each node in your infrastructure complies with the </a:t>
            </a:r>
            <a:r>
              <a:rPr lang="en-US" dirty="0" smtClean="0"/>
              <a:t>policy</a:t>
            </a:r>
          </a:p>
          <a:p>
            <a:r>
              <a:rPr lang="en-US" dirty="0"/>
              <a:t>A control loop keeps the system stable and allows for change when policy is </a:t>
            </a:r>
            <a:r>
              <a:rPr lang="en-US" dirty="0" smtClean="0"/>
              <a:t>updated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454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Infrastructure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40926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Compliance Mandate!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Compliance Mandate!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416" y="3505200"/>
            <a:ext cx="4154984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Move SSH off of port 22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Let’s put it on 2022</a:t>
            </a:r>
          </a:p>
        </p:txBody>
      </p:sp>
    </p:spTree>
    <p:extLst>
      <p:ext uri="{BB962C8B-B14F-4D97-AF65-F5344CB8AC3E}">
        <p14:creationId xmlns:p14="http://schemas.microsoft.com/office/powerpoint/2010/main" val="108664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Golden Images to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1980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34229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9800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1029" y="55626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Golden Images to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34229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9800" y="4572000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01029" y="55626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1980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8416" y="3536989"/>
            <a:ext cx="4309573" cy="30162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etc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--- a/</a:t>
            </a:r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+++ b/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-Port 22</a:t>
            </a: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+Port 2202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6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Instances to replace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2758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39259" y="45720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28901" y="4572000"/>
            <a:ext cx="3194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06059" y="55626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8416" y="3505200"/>
            <a:ext cx="3244478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Launch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Delete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Repeat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Typically manually</a:t>
            </a:r>
          </a:p>
        </p:txBody>
      </p:sp>
    </p:spTree>
    <p:extLst>
      <p:ext uri="{BB962C8B-B14F-4D97-AF65-F5344CB8AC3E}">
        <p14:creationId xmlns:p14="http://schemas.microsoft.com/office/powerpoint/2010/main" val="106250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Done in maintenance 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2758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39259" y="45720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28901" y="4572000"/>
            <a:ext cx="3194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06059" y="55626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8416" y="3505200"/>
            <a:ext cx="2487861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High stakes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Late hours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Risky change</a:t>
            </a:r>
          </a:p>
        </p:txBody>
      </p:sp>
    </p:spTree>
    <p:extLst>
      <p:ext uri="{BB962C8B-B14F-4D97-AF65-F5344CB8AC3E}">
        <p14:creationId xmlns:p14="http://schemas.microsoft.com/office/powerpoint/2010/main" val="71768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configurations required?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6840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Rails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8416" y="3505200"/>
            <a:ext cx="3926384" cy="1569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Do the new instances have new IP Addresses?</a:t>
            </a: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* Not all connections shown</a:t>
            </a:r>
          </a:p>
        </p:txBody>
      </p:sp>
      <p:cxnSp>
        <p:nvCxnSpPr>
          <p:cNvPr id="13" name="Straight Arrow Connector 12"/>
          <p:cNvCxnSpPr>
            <a:stCxn id="11" idx="2"/>
            <a:endCxn id="20" idx="0"/>
          </p:cNvCxnSpPr>
          <p:nvPr/>
        </p:nvCxnSpPr>
        <p:spPr>
          <a:xfrm flipH="1">
            <a:off x="5018943" y="2186354"/>
            <a:ext cx="1105876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0" idx="0"/>
            <a:endCxn id="21" idx="2"/>
          </p:cNvCxnSpPr>
          <p:nvPr/>
        </p:nvCxnSpPr>
        <p:spPr>
          <a:xfrm flipV="1">
            <a:off x="3914043" y="2186354"/>
            <a:ext cx="1124438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  <a:endCxn id="50" idx="0"/>
          </p:cNvCxnSpPr>
          <p:nvPr/>
        </p:nvCxnSpPr>
        <p:spPr>
          <a:xfrm>
            <a:off x="6124819" y="2186354"/>
            <a:ext cx="2133600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  <a:endCxn id="40" idx="0"/>
          </p:cNvCxnSpPr>
          <p:nvPr/>
        </p:nvCxnSpPr>
        <p:spPr>
          <a:xfrm>
            <a:off x="6124819" y="2186354"/>
            <a:ext cx="1066800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0" idx="0"/>
          </p:cNvCxnSpPr>
          <p:nvPr/>
        </p:nvCxnSpPr>
        <p:spPr>
          <a:xfrm flipH="1">
            <a:off x="6105281" y="2186354"/>
            <a:ext cx="19538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0" idx="2"/>
            <a:endCxn id="18" idx="0"/>
          </p:cNvCxnSpPr>
          <p:nvPr/>
        </p:nvCxnSpPr>
        <p:spPr>
          <a:xfrm>
            <a:off x="3914043" y="3202355"/>
            <a:ext cx="11088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2"/>
            <a:endCxn id="18" idx="0"/>
          </p:cNvCxnSpPr>
          <p:nvPr/>
        </p:nvCxnSpPr>
        <p:spPr>
          <a:xfrm>
            <a:off x="5018943" y="3202355"/>
            <a:ext cx="39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2"/>
            <a:endCxn id="5" idx="0"/>
          </p:cNvCxnSpPr>
          <p:nvPr/>
        </p:nvCxnSpPr>
        <p:spPr>
          <a:xfrm>
            <a:off x="6105281" y="3202355"/>
            <a:ext cx="39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2"/>
            <a:endCxn id="5" idx="0"/>
          </p:cNvCxnSpPr>
          <p:nvPr/>
        </p:nvCxnSpPr>
        <p:spPr>
          <a:xfrm>
            <a:off x="5018943" y="3202355"/>
            <a:ext cx="1090246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2"/>
            <a:endCxn id="18" idx="0"/>
          </p:cNvCxnSpPr>
          <p:nvPr/>
        </p:nvCxnSpPr>
        <p:spPr>
          <a:xfrm flipH="1">
            <a:off x="5022851" y="3202355"/>
            <a:ext cx="10824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0" idx="2"/>
            <a:endCxn id="5" idx="0"/>
          </p:cNvCxnSpPr>
          <p:nvPr/>
        </p:nvCxnSpPr>
        <p:spPr>
          <a:xfrm flipH="1">
            <a:off x="6109189" y="3202355"/>
            <a:ext cx="10824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2"/>
            <a:endCxn id="18" idx="0"/>
          </p:cNvCxnSpPr>
          <p:nvPr/>
        </p:nvCxnSpPr>
        <p:spPr>
          <a:xfrm flipH="1">
            <a:off x="5022851" y="3202355"/>
            <a:ext cx="216876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0" idx="2"/>
            <a:endCxn id="18" idx="0"/>
          </p:cNvCxnSpPr>
          <p:nvPr/>
        </p:nvCxnSpPr>
        <p:spPr>
          <a:xfrm flipH="1">
            <a:off x="5022851" y="3202355"/>
            <a:ext cx="323556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0" idx="2"/>
            <a:endCxn id="5" idx="0"/>
          </p:cNvCxnSpPr>
          <p:nvPr/>
        </p:nvCxnSpPr>
        <p:spPr>
          <a:xfrm flipH="1">
            <a:off x="6109189" y="3202355"/>
            <a:ext cx="21492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2" idx="0"/>
            <a:endCxn id="19" idx="2"/>
          </p:cNvCxnSpPr>
          <p:nvPr/>
        </p:nvCxnSpPr>
        <p:spPr>
          <a:xfrm flipH="1" flipV="1">
            <a:off x="5018943" y="5175739"/>
            <a:ext cx="1086338" cy="2158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2"/>
            <a:endCxn id="12" idx="0"/>
          </p:cNvCxnSpPr>
          <p:nvPr/>
        </p:nvCxnSpPr>
        <p:spPr>
          <a:xfrm>
            <a:off x="6105281" y="5175739"/>
            <a:ext cx="0" cy="2158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9" idx="0"/>
            <a:endCxn id="18" idx="2"/>
          </p:cNvCxnSpPr>
          <p:nvPr/>
        </p:nvCxnSpPr>
        <p:spPr>
          <a:xfrm flipV="1">
            <a:off x="5018943" y="4183185"/>
            <a:ext cx="3908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8" idx="2"/>
            <a:endCxn id="9" idx="0"/>
          </p:cNvCxnSpPr>
          <p:nvPr/>
        </p:nvCxnSpPr>
        <p:spPr>
          <a:xfrm>
            <a:off x="5022851" y="4183185"/>
            <a:ext cx="1082430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" idx="2"/>
            <a:endCxn id="9" idx="0"/>
          </p:cNvCxnSpPr>
          <p:nvPr/>
        </p:nvCxnSpPr>
        <p:spPr>
          <a:xfrm flipH="1">
            <a:off x="6105281" y="4183185"/>
            <a:ext cx="3908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9" idx="0"/>
            <a:endCxn id="5" idx="2"/>
          </p:cNvCxnSpPr>
          <p:nvPr/>
        </p:nvCxnSpPr>
        <p:spPr>
          <a:xfrm flipV="1">
            <a:off x="5018943" y="4183185"/>
            <a:ext cx="1090246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8" idx="3"/>
            <a:endCxn id="5" idx="1"/>
          </p:cNvCxnSpPr>
          <p:nvPr/>
        </p:nvCxnSpPr>
        <p:spPr>
          <a:xfrm>
            <a:off x="5413132" y="3792904"/>
            <a:ext cx="30577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Images vs. Policy-based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5391638"/>
            <a:ext cx="780562" cy="78056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246" y="3402623"/>
            <a:ext cx="780562" cy="78056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4395177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876" y="1405792"/>
            <a:ext cx="780562" cy="78056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5391638"/>
            <a:ext cx="780562" cy="7805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46" y="3402623"/>
            <a:ext cx="780562" cy="7805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4395177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676" y="1405792"/>
            <a:ext cx="780562" cy="78056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5391638"/>
            <a:ext cx="780562" cy="7805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384" y="3402623"/>
            <a:ext cx="780562" cy="78056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4395177"/>
            <a:ext cx="780562" cy="78056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2421793"/>
            <a:ext cx="780562" cy="78056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014" y="1405792"/>
            <a:ext cx="780562" cy="78056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5391638"/>
            <a:ext cx="780562" cy="78056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532" y="3402623"/>
            <a:ext cx="780562" cy="78056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4395177"/>
            <a:ext cx="780562" cy="78056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2421793"/>
            <a:ext cx="780562" cy="78056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62" y="1405792"/>
            <a:ext cx="780562" cy="78056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5391638"/>
            <a:ext cx="780562" cy="78056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94" y="3402623"/>
            <a:ext cx="780562" cy="78056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4395177"/>
            <a:ext cx="780562" cy="78056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2421793"/>
            <a:ext cx="780562" cy="78056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4" y="1405792"/>
            <a:ext cx="780562" cy="78056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5391638"/>
            <a:ext cx="780562" cy="78056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70" y="3402623"/>
            <a:ext cx="780562" cy="78056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4395177"/>
            <a:ext cx="780562" cy="78056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2421793"/>
            <a:ext cx="780562" cy="78056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405792"/>
            <a:ext cx="780562" cy="78056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5391638"/>
            <a:ext cx="780562" cy="78056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670" y="3402623"/>
            <a:ext cx="780562" cy="78056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4395177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1405792"/>
            <a:ext cx="780562" cy="78056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5391638"/>
            <a:ext cx="780562" cy="78056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70" y="3402623"/>
            <a:ext cx="780562" cy="78056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4395177"/>
            <a:ext cx="780562" cy="78056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2421793"/>
            <a:ext cx="780562" cy="78056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1405792"/>
            <a:ext cx="780562" cy="78056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5391638"/>
            <a:ext cx="780562" cy="7805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208" y="3402623"/>
            <a:ext cx="780562" cy="78056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4395177"/>
            <a:ext cx="780562" cy="78056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2421793"/>
            <a:ext cx="780562" cy="780562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38" y="1405792"/>
            <a:ext cx="780562" cy="78056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5391638"/>
            <a:ext cx="780562" cy="7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3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Fast, scalable, flexible IT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6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Chef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Open source framework for managing complexity in your infrastructure through policy-driven automation code</a:t>
            </a:r>
          </a:p>
          <a:p>
            <a:r>
              <a:rPr lang="en-US" dirty="0" smtClean="0"/>
              <a:t>A community of professionals</a:t>
            </a:r>
          </a:p>
          <a:p>
            <a:r>
              <a:rPr lang="en-US" dirty="0" smtClean="0"/>
              <a:t>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0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pic>
        <p:nvPicPr>
          <p:cNvPr id="6" name="Picture Placeholder 5" descr="Chef | IT automation for speed and awesomeness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8" r="-22968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www.chef.io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</a:p>
        </p:txBody>
      </p:sp>
    </p:spTree>
    <p:extLst>
      <p:ext uri="{BB962C8B-B14F-4D97-AF65-F5344CB8AC3E}">
        <p14:creationId xmlns:p14="http://schemas.microsoft.com/office/powerpoint/2010/main" val="388076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Policy &amp;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6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535" b="-253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0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753" b="-75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1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4964" b="-4964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Policy &amp;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0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26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4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pPr lvl="1"/>
            <a:r>
              <a:rPr lang="en-US" dirty="0" smtClean="0"/>
              <a:t>Ruby developer?</a:t>
            </a:r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59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21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853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8965" b="-2896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2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3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your policy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Resources and Recipes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7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4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Package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Package that should be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package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mysql</a:t>
            </a:r>
            <a:r>
              <a:rPr lang="en-US" sz="2700" dirty="0">
                <a:solidFill>
                  <a:srgbClr val="4E9A06"/>
                </a:solidFill>
              </a:rPr>
              <a:t>-server" </a:t>
            </a:r>
            <a:r>
              <a:rPr lang="en-US" sz="2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action </a:t>
            </a:r>
            <a:r>
              <a:rPr lang="en-US" sz="2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700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sz="2700" dirty="0"/>
              <a:t>  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83806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Service that should be running and restarted on reboot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service </a:t>
            </a:r>
            <a:r>
              <a:rPr lang="en-US" sz="2400" dirty="0">
                <a:solidFill>
                  <a:srgbClr val="4E9A06"/>
                </a:solidFill>
              </a:rPr>
              <a:t>"</a:t>
            </a:r>
            <a:r>
              <a:rPr lang="en-US" sz="2400" dirty="0" err="1">
                <a:solidFill>
                  <a:srgbClr val="4E9A06"/>
                </a:solidFill>
              </a:rPr>
              <a:t>iptables</a:t>
            </a:r>
            <a:r>
              <a:rPr lang="en-US" sz="2400" dirty="0">
                <a:solidFill>
                  <a:srgbClr val="4E9A06"/>
                </a:solidFill>
              </a:rPr>
              <a:t>"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b="1" dirty="0">
                <a:solidFill>
                  <a:srgbClr val="CE5C00"/>
                </a:solidFill>
              </a:rPr>
              <a:t>[ </a:t>
            </a:r>
            <a:r>
              <a:rPr lang="en-US" sz="2400" b="1" dirty="0">
                <a:solidFill>
                  <a:srgbClr val="4E9A06"/>
                </a:solidFill>
              </a:rPr>
              <a:t>:start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4E9A06"/>
                </a:solidFill>
              </a:rPr>
              <a:t>:enable </a:t>
            </a:r>
            <a:r>
              <a:rPr lang="en-US" sz="24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2400" b="1" dirty="0" smtClean="0">
                <a:solidFill>
                  <a:srgbClr val="204A87"/>
                </a:solidFill>
              </a:rPr>
              <a:t>end</a:t>
            </a:r>
            <a:endParaRPr lang="en-US" sz="24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18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pPr lvl="1"/>
            <a:r>
              <a:rPr lang="en-US" dirty="0" smtClean="0"/>
              <a:t>Ruby developer?</a:t>
            </a:r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2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File that should be generated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file </a:t>
            </a:r>
            <a:r>
              <a:rPr lang="en-US" sz="1800" dirty="0">
                <a:solidFill>
                  <a:srgbClr val="4E9A06"/>
                </a:solidFill>
              </a:rPr>
              <a:t>"/</a:t>
            </a:r>
            <a:r>
              <a:rPr lang="en-US" sz="1800" dirty="0" err="1">
                <a:solidFill>
                  <a:srgbClr val="4E9A06"/>
                </a:solidFill>
              </a:rPr>
              <a:t>etc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motd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content </a:t>
            </a:r>
            <a:r>
              <a:rPr lang="en-US" sz="1800" dirty="0">
                <a:solidFill>
                  <a:srgbClr val="4E9A06"/>
                </a:solidFill>
              </a:rPr>
              <a:t>"Property of Chef </a:t>
            </a:r>
            <a:r>
              <a:rPr lang="en-US" sz="1800" dirty="0" smtClean="0">
                <a:solidFill>
                  <a:srgbClr val="4E9A06"/>
                </a:solidFill>
              </a:rPr>
              <a:t>Software"</a:t>
            </a:r>
            <a:endParaRPr lang="en-US" sz="1800" dirty="0">
              <a:solidFill>
                <a:srgbClr val="4E9A06"/>
              </a:solidFill>
            </a:endParaRP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09437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 err="1" smtClean="0"/>
              <a:t>Cron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Cron</a:t>
            </a:r>
            <a:r>
              <a:rPr lang="en-US" dirty="0"/>
              <a:t> job that should be configured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100" dirty="0" err="1">
                <a:solidFill>
                  <a:srgbClr val="000000"/>
                </a:solidFill>
              </a:rPr>
              <a:t>cron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dirty="0">
                <a:solidFill>
                  <a:srgbClr val="4E9A06"/>
                </a:solidFill>
              </a:rPr>
              <a:t>"restart webserver"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</a:t>
            </a:r>
            <a:r>
              <a:rPr lang="en-US" sz="2100" dirty="0">
                <a:solidFill>
                  <a:srgbClr val="000000"/>
                </a:solidFill>
              </a:rPr>
              <a:t>hour </a:t>
            </a:r>
            <a:r>
              <a:rPr lang="en-US" sz="2100" dirty="0">
                <a:solidFill>
                  <a:srgbClr val="4E9A06"/>
                </a:solidFill>
              </a:rPr>
              <a:t>'2'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minute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'0'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command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'service </a:t>
            </a:r>
            <a:r>
              <a:rPr lang="tr-TR" sz="2100" dirty="0" err="1">
                <a:solidFill>
                  <a:srgbClr val="4E9A06"/>
                </a:solidFill>
              </a:rPr>
              <a:t>httpd</a:t>
            </a:r>
            <a:r>
              <a:rPr lang="tr-TR" sz="2100" dirty="0">
                <a:solidFill>
                  <a:srgbClr val="4E9A06"/>
                </a:solidFill>
              </a:rPr>
              <a:t> </a:t>
            </a:r>
            <a:r>
              <a:rPr lang="tr-TR" sz="2100" dirty="0" err="1">
                <a:solidFill>
                  <a:srgbClr val="4E9A06"/>
                </a:solidFill>
              </a:rPr>
              <a:t>restart</a:t>
            </a:r>
            <a:r>
              <a:rPr lang="tr-TR" sz="2100" dirty="0">
                <a:solidFill>
                  <a:srgbClr val="4E9A06"/>
                </a:solidFill>
              </a:rPr>
              <a:t>'</a:t>
            </a:r>
          </a:p>
          <a:p>
            <a:r>
              <a:rPr lang="tr-TR" sz="2100" b="1" dirty="0" err="1">
                <a:solidFill>
                  <a:srgbClr val="204A87"/>
                </a:solidFill>
              </a:rPr>
              <a:t>end</a:t>
            </a:r>
            <a:endParaRPr lang="tr-TR" sz="21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80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User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User that should be managed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user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" </a:t>
            </a:r>
            <a:r>
              <a:rPr lang="en-US" sz="16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000000"/>
                </a:solidFill>
              </a:rPr>
              <a:t>comment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 user &lt;</a:t>
            </a:r>
            <a:r>
              <a:rPr lang="en-US" sz="1600" dirty="0" err="1">
                <a:solidFill>
                  <a:srgbClr val="4E9A06"/>
                </a:solidFill>
              </a:rPr>
              <a:t>nginx@example.com</a:t>
            </a:r>
            <a:r>
              <a:rPr lang="en-US" sz="1600" dirty="0">
                <a:solidFill>
                  <a:srgbClr val="4E9A06"/>
                </a:solidFill>
              </a:rPr>
              <a:t>&gt;"</a:t>
            </a:r>
          </a:p>
          <a:p>
            <a:r>
              <a:rPr lang="nl-NL" sz="1600" dirty="0"/>
              <a:t>  </a:t>
            </a:r>
            <a:r>
              <a:rPr lang="nl-NL" sz="1600" dirty="0" err="1">
                <a:solidFill>
                  <a:srgbClr val="000000"/>
                </a:solidFill>
              </a:rPr>
              <a:t>uid</a:t>
            </a:r>
            <a:r>
              <a:rPr lang="nl-NL" sz="1600" dirty="0">
                <a:solidFill>
                  <a:srgbClr val="000000"/>
                </a:solidFill>
              </a:rPr>
              <a:t> </a:t>
            </a:r>
            <a:r>
              <a:rPr lang="nl-NL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gid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supports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dirty="0">
                <a:solidFill>
                  <a:srgbClr val="4E9A06"/>
                </a:solidFill>
              </a:rPr>
              <a:t>:</a:t>
            </a:r>
            <a:r>
              <a:rPr lang="tr-TR" sz="1600" dirty="0" err="1">
                <a:solidFill>
                  <a:srgbClr val="4E9A06"/>
                </a:solidFill>
              </a:rPr>
              <a:t>manage_home</a:t>
            </a:r>
            <a:r>
              <a:rPr lang="tr-TR" sz="1600" dirty="0">
                <a:solidFill>
                  <a:srgbClr val="4E9A06"/>
                </a:solidFill>
              </a:rPr>
              <a:t> </a:t>
            </a:r>
            <a:r>
              <a:rPr lang="tr-TR" sz="1600" b="1" dirty="0">
                <a:solidFill>
                  <a:srgbClr val="CE5C00"/>
                </a:solidFill>
              </a:rPr>
              <a:t>=&gt; </a:t>
            </a:r>
            <a:r>
              <a:rPr lang="tr-TR" sz="1600" b="1" dirty="0" err="1">
                <a:solidFill>
                  <a:srgbClr val="204A87"/>
                </a:solidFill>
              </a:rPr>
              <a:t>true</a:t>
            </a:r>
            <a:endParaRPr lang="tr-TR" sz="1600" b="1" dirty="0">
              <a:solidFill>
                <a:srgbClr val="204A87"/>
              </a:solidFill>
            </a:endParaRPr>
          </a:p>
          <a:p>
            <a:r>
              <a:rPr lang="tr-TR" sz="1600" b="1" dirty="0" err="1">
                <a:solidFill>
                  <a:srgbClr val="204A87"/>
                </a:solidFill>
              </a:rPr>
              <a:t>end</a:t>
            </a:r>
            <a:endParaRPr lang="tr-TR" sz="16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89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DSC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DSC resource that should be run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700" dirty="0" err="1">
                <a:solidFill>
                  <a:srgbClr val="000000"/>
                </a:solidFill>
              </a:rPr>
              <a:t>dsc_script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  <a:r>
              <a:rPr lang="en-US" sz="1700" dirty="0" err="1">
                <a:solidFill>
                  <a:srgbClr val="4E9A06"/>
                </a:solidFill>
              </a:rPr>
              <a:t>emacs</a:t>
            </a:r>
            <a:r>
              <a:rPr lang="en-US" sz="1700" dirty="0">
                <a:solidFill>
                  <a:srgbClr val="4E9A06"/>
                </a:solidFill>
              </a:rPr>
              <a:t>'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code </a:t>
            </a:r>
            <a:r>
              <a:rPr lang="en-US" sz="1700" b="1" dirty="0">
                <a:solidFill>
                  <a:srgbClr val="CE5C00"/>
                </a:solidFill>
              </a:rPr>
              <a:t>&lt;&lt;-</a:t>
            </a:r>
            <a:r>
              <a:rPr lang="en-US" sz="1700" b="1" dirty="0">
                <a:solidFill>
                  <a:srgbClr val="000000"/>
                </a:solidFill>
              </a:rPr>
              <a:t>EOH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Environment '</a:t>
            </a:r>
            <a:r>
              <a:rPr lang="en-US" sz="1700" dirty="0" err="1">
                <a:solidFill>
                  <a:srgbClr val="4E9A06"/>
                </a:solidFill>
              </a:rPr>
              <a:t>texteditor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{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Name = 'EDITOR'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Value = 'c:\\</a:t>
            </a:r>
            <a:r>
              <a:rPr lang="de-DE" sz="1700" dirty="0" err="1">
                <a:solidFill>
                  <a:srgbClr val="4E9A06"/>
                </a:solidFill>
              </a:rPr>
              <a:t>emacs</a:t>
            </a:r>
            <a:r>
              <a:rPr lang="de-DE" sz="1700" dirty="0">
                <a:solidFill>
                  <a:srgbClr val="4E9A06"/>
                </a:solidFill>
              </a:rPr>
              <a:t>\\bin\\</a:t>
            </a:r>
            <a:r>
              <a:rPr lang="de-DE" sz="1700" dirty="0" err="1">
                <a:solidFill>
                  <a:srgbClr val="4E9A06"/>
                </a:solidFill>
              </a:rPr>
              <a:t>emacs.exe</a:t>
            </a:r>
            <a:r>
              <a:rPr lang="de-DE" sz="1700" dirty="0">
                <a:solidFill>
                  <a:srgbClr val="4E9A06"/>
                </a:solidFill>
              </a:rPr>
              <a:t>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}</a:t>
            </a:r>
          </a:p>
          <a:p>
            <a:r>
              <a:rPr lang="de-DE" sz="1700" dirty="0">
                <a:solidFill>
                  <a:srgbClr val="000000"/>
                </a:solidFill>
              </a:rPr>
              <a:t>  EOH</a:t>
            </a:r>
          </a:p>
          <a:p>
            <a:r>
              <a:rPr lang="de-DE" sz="17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333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Registry Key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Registry key that </a:t>
            </a:r>
            <a:r>
              <a:rPr lang="en-US" dirty="0"/>
              <a:t>should be </a:t>
            </a:r>
            <a:r>
              <a:rPr lang="en-US" dirty="0" smtClean="0"/>
              <a:t>created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registry_key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4E9A06"/>
                </a:solidFill>
              </a:rPr>
              <a:t>"HKEY_LOCAL_MACHINE\\SOFTWARE\\Microsoft\\Windows\\</a:t>
            </a:r>
            <a:r>
              <a:rPr lang="en-US" sz="2000" dirty="0" err="1">
                <a:solidFill>
                  <a:srgbClr val="4E9A06"/>
                </a:solidFill>
              </a:rPr>
              <a:t>CurrentVersion</a:t>
            </a:r>
            <a:r>
              <a:rPr lang="en-US" sz="2000" dirty="0">
                <a:solidFill>
                  <a:srgbClr val="4E9A06"/>
                </a:solidFill>
              </a:rPr>
              <a:t>\\Policies\\System" </a:t>
            </a:r>
            <a:r>
              <a:rPr lang="en-US" sz="2000" b="1" dirty="0">
                <a:solidFill>
                  <a:srgbClr val="204A87"/>
                </a:solidFill>
              </a:rPr>
              <a:t>do</a:t>
            </a:r>
          </a:p>
          <a:p>
            <a:r>
              <a:rPr lang="fi-FI" sz="2000" dirty="0"/>
              <a:t>  </a:t>
            </a:r>
            <a:r>
              <a:rPr lang="fi-FI" sz="2000" dirty="0" err="1">
                <a:solidFill>
                  <a:srgbClr val="000000"/>
                </a:solidFill>
              </a:rPr>
              <a:t>values</a:t>
            </a:r>
            <a:r>
              <a:rPr lang="fi-FI" sz="2000" dirty="0">
                <a:solidFill>
                  <a:srgbClr val="000000"/>
                </a:solidFill>
              </a:rPr>
              <a:t> </a:t>
            </a:r>
            <a:r>
              <a:rPr lang="fi-FI" sz="2000" b="1" dirty="0">
                <a:solidFill>
                  <a:srgbClr val="CE5C00"/>
                </a:solidFill>
              </a:rPr>
              <a:t>[</a:t>
            </a:r>
            <a:r>
              <a:rPr lang="fi-FI" sz="20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4E9A06"/>
                </a:solidFill>
              </a:rPr>
              <a:t>:name </a:t>
            </a:r>
            <a:r>
              <a:rPr lang="en-US" sz="2000" b="1" dirty="0">
                <a:solidFill>
                  <a:srgbClr val="CE5C00"/>
                </a:solidFill>
              </a:rPr>
              <a:t>=&gt; 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 err="1">
                <a:solidFill>
                  <a:srgbClr val="4E9A06"/>
                </a:solidFill>
              </a:rPr>
              <a:t>EnableLUA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:type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4E9A06"/>
                </a:solidFill>
              </a:rPr>
              <a:t>:</a:t>
            </a:r>
            <a:r>
              <a:rPr lang="nl-NL" sz="2000" b="1" dirty="0" err="1">
                <a:solidFill>
                  <a:srgbClr val="4E9A06"/>
                </a:solidFill>
              </a:rPr>
              <a:t>dword</a:t>
            </a:r>
            <a:r>
              <a:rPr lang="nl-NL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:data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0000CF"/>
                </a:solidFill>
              </a:rPr>
              <a:t>0</a:t>
            </a:r>
          </a:p>
          <a:p>
            <a:r>
              <a:rPr lang="nl-NL" sz="2000" dirty="0"/>
              <a:t>    </a:t>
            </a:r>
            <a:r>
              <a:rPr lang="nl-NL" sz="2000" b="1" dirty="0">
                <a:solidFill>
                  <a:srgbClr val="000000"/>
                </a:solidFill>
              </a:rPr>
              <a:t>}</a:t>
            </a:r>
            <a:r>
              <a:rPr lang="nl-NL" sz="2000" b="1" dirty="0">
                <a:solidFill>
                  <a:srgbClr val="CE5C00"/>
                </a:solidFill>
              </a:rPr>
              <a:t>]</a:t>
            </a:r>
          </a:p>
          <a:p>
            <a:r>
              <a:rPr lang="nl-NL" sz="2000" dirty="0"/>
              <a:t>  </a:t>
            </a:r>
            <a:r>
              <a:rPr lang="nl-NL" sz="2000" dirty="0">
                <a:solidFill>
                  <a:srgbClr val="000000"/>
                </a:solidFill>
              </a:rPr>
              <a:t>action </a:t>
            </a:r>
            <a:r>
              <a:rPr lang="nl-NL" sz="2000" dirty="0">
                <a:solidFill>
                  <a:srgbClr val="4E9A06"/>
                </a:solidFill>
              </a:rPr>
              <a:t>:</a:t>
            </a:r>
            <a:r>
              <a:rPr lang="nl-NL" sz="2000" dirty="0" err="1">
                <a:solidFill>
                  <a:srgbClr val="4E9A06"/>
                </a:solidFill>
              </a:rPr>
              <a:t>create</a:t>
            </a:r>
            <a:endParaRPr lang="nl-NL" sz="2000" dirty="0">
              <a:solidFill>
                <a:srgbClr val="4E9A06"/>
              </a:solidFill>
            </a:endParaRPr>
          </a:p>
          <a:p>
            <a:r>
              <a:rPr lang="nl-NL" sz="20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99561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  <a:r>
              <a:rPr lang="en-US" dirty="0" err="1" smtClean="0"/>
              <a:t>resources.html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5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– Install a text editor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Our workstation does not have $EDITOR installed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You can edit files with $EDITOR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$EDITOR is your favorite command line text editor:  vim, </a:t>
            </a:r>
            <a:r>
              <a:rPr lang="en-US" dirty="0" err="1" smtClean="0"/>
              <a:t>emacs</a:t>
            </a:r>
            <a:r>
              <a:rPr lang="en-US" dirty="0" smtClean="0"/>
              <a:t>, or </a:t>
            </a:r>
            <a:r>
              <a:rPr lang="en-US" dirty="0" err="1" smtClean="0"/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1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up with the card?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800" dirty="0"/>
              <a:t>http://</a:t>
            </a:r>
            <a:r>
              <a:rPr lang="en-US" sz="5800" dirty="0" err="1"/>
              <a:t>bit.ly</a:t>
            </a:r>
            <a:r>
              <a:rPr lang="en-US" sz="5800" dirty="0"/>
              <a:t>/</a:t>
            </a:r>
            <a:r>
              <a:rPr lang="en-US" sz="5800" dirty="0" err="1"/>
              <a:t>posscon</a:t>
            </a:r>
            <a:r>
              <a:rPr lang="en-US" sz="5800" dirty="0"/>
              <a:t>-</a:t>
            </a:r>
            <a:r>
              <a:rPr lang="en-US" sz="5800" dirty="0" smtClean="0"/>
              <a:t>workstations</a:t>
            </a:r>
          </a:p>
          <a:p>
            <a:endParaRPr lang="en-US" sz="5800" dirty="0"/>
          </a:p>
          <a:p>
            <a:r>
              <a:rPr lang="en-US" sz="5800" dirty="0" smtClean="0"/>
              <a:t>Login:  chef</a:t>
            </a:r>
          </a:p>
          <a:p>
            <a:r>
              <a:rPr lang="en-US" sz="5800" dirty="0"/>
              <a:t>Password:  </a:t>
            </a:r>
            <a:r>
              <a:rPr lang="en-US" sz="5800" dirty="0" smtClean="0"/>
              <a:t>[REDACTED]</a:t>
            </a:r>
          </a:p>
          <a:p>
            <a:endParaRPr lang="en-US" sz="5800" dirty="0" smtClean="0"/>
          </a:p>
        </p:txBody>
      </p:sp>
    </p:spTree>
    <p:extLst>
      <p:ext uri="{BB962C8B-B14F-4D97-AF65-F5344CB8AC3E}">
        <p14:creationId xmlns:p14="http://schemas.microsoft.com/office/powerpoint/2010/main" val="2216128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authenticity of host '54.165.227.226 (54.165.227.226)' can't be established.</a:t>
            </a:r>
          </a:p>
          <a:p>
            <a:r>
              <a:rPr lang="en-US" dirty="0"/>
              <a:t>RSA key fingerprint is c1:ec:ab:66:fb:22:4a:8f:c2:c5:9b:26:77:f3:dd:b3.</a:t>
            </a:r>
          </a:p>
          <a:p>
            <a:r>
              <a:rPr lang="en-US" dirty="0"/>
              <a:t>Are you sure you want to continue connecting (yes/no)? yes</a:t>
            </a:r>
          </a:p>
          <a:p>
            <a:r>
              <a:rPr lang="en-US" dirty="0"/>
              <a:t>Warning: Permanently added '54.165.227.226' (RSA) to the list of known hosts.</a:t>
            </a:r>
          </a:p>
          <a:p>
            <a:r>
              <a:rPr lang="en-US" dirty="0"/>
              <a:t>chef@54.165.227.226's password: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your lab machine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ssh</a:t>
            </a:r>
            <a:r>
              <a:rPr lang="en-US" dirty="0"/>
              <a:t> chef@54.164.75.30</a:t>
            </a:r>
          </a:p>
        </p:txBody>
      </p:sp>
    </p:spTree>
    <p:extLst>
      <p:ext uri="{BB962C8B-B14F-4D97-AF65-F5344CB8AC3E}">
        <p14:creationId xmlns:p14="http://schemas.microsoft.com/office/powerpoint/2010/main" val="5889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your workstation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dirty="0" err="1" smtClean="0"/>
              <a:t>ChefDK</a:t>
            </a:r>
            <a:r>
              <a:rPr lang="en-US" dirty="0" smtClean="0"/>
              <a:t> version 0.4.0 is installed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chef --version</a:t>
            </a:r>
          </a:p>
          <a:p>
            <a:r>
              <a:rPr lang="en-US" dirty="0" smtClean="0"/>
              <a:t>Chef user has </a:t>
            </a:r>
            <a:r>
              <a:rPr lang="en-US" dirty="0" err="1" smtClean="0"/>
              <a:t>passwordless</a:t>
            </a:r>
            <a:r>
              <a:rPr lang="en-US" dirty="0" smtClean="0"/>
              <a:t> </a:t>
            </a:r>
            <a:r>
              <a:rPr lang="en-US" dirty="0" err="1" smtClean="0"/>
              <a:t>sudo</a:t>
            </a:r>
            <a:r>
              <a:rPr lang="en-US" dirty="0" smtClean="0"/>
              <a:t> access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sudo</a:t>
            </a:r>
            <a:r>
              <a:rPr lang="en-US" dirty="0" smtClean="0">
                <a:latin typeface="Courier New"/>
                <a:cs typeface="Courier New"/>
              </a:rPr>
              <a:t> cat 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/shadow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74076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pPr lvl="1"/>
            <a:r>
              <a:rPr lang="en-US" dirty="0" smtClean="0"/>
              <a:t>Ruby developer?</a:t>
            </a:r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Business Person</a:t>
            </a:r>
            <a:r>
              <a:rPr lang="en-US" dirty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/bin/which: no </a:t>
            </a:r>
            <a:r>
              <a:rPr lang="en-US" dirty="0" smtClean="0"/>
              <a:t>vim in </a:t>
            </a:r>
            <a:r>
              <a:rPr lang="en-US" dirty="0"/>
              <a:t>(/opt/</a:t>
            </a:r>
            <a:r>
              <a:rPr lang="en-US" dirty="0" err="1"/>
              <a:t>chefdk</a:t>
            </a:r>
            <a:r>
              <a:rPr lang="en-US" dirty="0"/>
              <a:t>/bin:/home/chef/.</a:t>
            </a:r>
            <a:r>
              <a:rPr lang="en-US" dirty="0" err="1"/>
              <a:t>chefdk</a:t>
            </a:r>
            <a:r>
              <a:rPr lang="en-US" dirty="0"/>
              <a:t>/gem/ruby/2.1.0/bin:/opt/</a:t>
            </a:r>
            <a:r>
              <a:rPr lang="en-US" dirty="0" err="1"/>
              <a:t>chefdk</a:t>
            </a:r>
            <a:r>
              <a:rPr lang="en-US" dirty="0"/>
              <a:t>/embedded/bin:/</a:t>
            </a:r>
            <a:r>
              <a:rPr lang="en-US" dirty="0" err="1"/>
              <a:t>usr</a:t>
            </a:r>
            <a:r>
              <a:rPr lang="en-US" dirty="0"/>
              <a:t>/local/bin:/bin:/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sbin</a:t>
            </a:r>
            <a:r>
              <a:rPr lang="en-US" dirty="0"/>
              <a:t>:/home/chef/bin)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$EDITOR installed?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which vim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6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is an executable program that allows you to work with resources</a:t>
            </a:r>
          </a:p>
          <a:p>
            <a:r>
              <a:rPr lang="en-US" dirty="0" smtClean="0"/>
              <a:t>Is included as part of the </a:t>
            </a:r>
            <a:r>
              <a:rPr lang="en-US" dirty="0" err="1" smtClean="0"/>
              <a:t>ChefDK</a:t>
            </a:r>
            <a:endParaRPr lang="en-US" dirty="0" smtClean="0"/>
          </a:p>
          <a:p>
            <a:r>
              <a:rPr lang="en-US" dirty="0" smtClean="0"/>
              <a:t>A great way to explore resources</a:t>
            </a:r>
          </a:p>
          <a:p>
            <a:r>
              <a:rPr lang="en-US" dirty="0" smtClean="0"/>
              <a:t>NOT how you’ll eventually use Chef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4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Recipe: (chef-apply cookbook)::(chef-apply recipe)</a:t>
            </a:r>
          </a:p>
          <a:p>
            <a:r>
              <a:rPr lang="en-US" sz="2300" dirty="0"/>
              <a:t>  * package[vim] action install</a:t>
            </a:r>
          </a:p>
          <a:p>
            <a:r>
              <a:rPr lang="en-US" sz="2300" dirty="0"/>
              <a:t>    - install version 7.2.411-1.8.el6 of package vim-enhanced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-e "package 'vim'"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6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Recipe: (chef-apply cookbook)::(chef-apply recipe)</a:t>
            </a:r>
          </a:p>
          <a:p>
            <a:r>
              <a:rPr lang="en-US" sz="2800" dirty="0"/>
              <a:t>  * package[</a:t>
            </a:r>
            <a:r>
              <a:rPr lang="en-US" sz="2800" dirty="0" err="1"/>
              <a:t>emacs</a:t>
            </a:r>
            <a:r>
              <a:rPr lang="en-US" sz="2800" dirty="0"/>
              <a:t>] action install</a:t>
            </a:r>
          </a:p>
          <a:p>
            <a:r>
              <a:rPr lang="en-US" sz="2800" dirty="0"/>
              <a:t>    - install version 23.1-25.el6 of package </a:t>
            </a:r>
            <a:r>
              <a:rPr lang="en-US" sz="2800" dirty="0" err="1"/>
              <a:t>emacs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emacs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</a:t>
            </a:r>
            <a:r>
              <a:rPr lang="en-US" dirty="0" err="1" smtClean="0"/>
              <a:t>emacs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2374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Recipe: (chef-apply cookbook)::(chef-apply recipe)</a:t>
            </a:r>
          </a:p>
          <a:p>
            <a:r>
              <a:rPr lang="en-US" sz="2900" dirty="0"/>
              <a:t>  * package[</a:t>
            </a:r>
            <a:r>
              <a:rPr lang="en-US" sz="2900" dirty="0" err="1"/>
              <a:t>nano</a:t>
            </a:r>
            <a:r>
              <a:rPr lang="en-US" sz="2900" dirty="0"/>
              <a:t>] action install</a:t>
            </a:r>
          </a:p>
          <a:p>
            <a:r>
              <a:rPr lang="en-US" sz="2900" dirty="0"/>
              <a:t>    - install version 2.0.9-7.el6 of package </a:t>
            </a:r>
            <a:r>
              <a:rPr lang="en-US" sz="2900" dirty="0" err="1"/>
              <a:t>nano</a:t>
            </a:r>
            <a:endParaRPr lang="en-US" sz="2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</a:t>
            </a:r>
            <a:r>
              <a:rPr lang="en-US" dirty="0" smtClean="0"/>
              <a:t>'</a:t>
            </a:r>
            <a:r>
              <a:rPr lang="en-US" dirty="0" err="1" smtClean="0"/>
              <a:t>nano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71677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if you re-run the chef-apply command?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37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Recipe: (chef-apply cookbook)::(chef-apply recipe)</a:t>
            </a:r>
          </a:p>
          <a:p>
            <a:r>
              <a:rPr lang="en-US" sz="3200" dirty="0"/>
              <a:t>  * package[vim] action install (up to date)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$EDITOR again with chef-apply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'vim'"</a:t>
            </a:r>
          </a:p>
        </p:txBody>
      </p:sp>
    </p:spTree>
    <p:extLst>
      <p:ext uri="{BB962C8B-B14F-4D97-AF65-F5344CB8AC3E}">
        <p14:creationId xmlns:p14="http://schemas.microsoft.com/office/powerpoint/2010/main" val="289775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test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402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/>
              <a:t>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 bwMode="white">
          <a:xfrm>
            <a:off x="6163734" y="4958645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1935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90445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experienced?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Infrastructure as Code or Configuration Management?</a:t>
            </a:r>
          </a:p>
        </p:txBody>
      </p:sp>
    </p:spTree>
    <p:extLst>
      <p:ext uri="{BB962C8B-B14F-4D97-AF65-F5344CB8AC3E}">
        <p14:creationId xmlns:p14="http://schemas.microsoft.com/office/powerpoint/2010/main" val="66318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80546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63058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02770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521222" y="5319889"/>
            <a:ext cx="22295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8209844" y="4117622"/>
            <a:ext cx="1413934" cy="6095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Repair</a:t>
            </a:r>
          </a:p>
        </p:txBody>
      </p:sp>
    </p:spTree>
    <p:extLst>
      <p:ext uri="{BB962C8B-B14F-4D97-AF65-F5344CB8AC3E}">
        <p14:creationId xmlns:p14="http://schemas.microsoft.com/office/powerpoint/2010/main" val="188958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0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directory</a:t>
            </a:r>
          </a:p>
          <a:p>
            <a:r>
              <a:rPr lang="en-US" dirty="0"/>
              <a:t>user</a:t>
            </a:r>
          </a:p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dsc_script</a:t>
            </a:r>
            <a:endParaRPr lang="en-US" dirty="0"/>
          </a:p>
          <a:p>
            <a:r>
              <a:rPr lang="en-US" dirty="0" err="1"/>
              <a:t>registry_key</a:t>
            </a:r>
            <a:endParaRPr lang="en-US" dirty="0"/>
          </a:p>
          <a:p>
            <a:r>
              <a:rPr lang="en-US" dirty="0" err="1"/>
              <a:t>powershell_script</a:t>
            </a:r>
            <a:endParaRPr lang="en-US" dirty="0"/>
          </a:p>
          <a:p>
            <a:r>
              <a:rPr lang="en-US" dirty="0" err="1"/>
              <a:t>cron</a:t>
            </a:r>
            <a:endParaRPr lang="en-US" dirty="0"/>
          </a:p>
          <a:p>
            <a:r>
              <a:rPr lang="en-US" dirty="0"/>
              <a:t>mount</a:t>
            </a:r>
          </a:p>
          <a:p>
            <a:r>
              <a:rPr lang="en-US" dirty="0" smtClean="0"/>
              <a:t>route</a:t>
            </a:r>
          </a:p>
          <a:p>
            <a:r>
              <a:rPr lang="en-US" dirty="0" smtClean="0"/>
              <a:t>…and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Chef!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tmp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hello_chef.txt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"0777"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Recipe: (chef-apply cookbook)::(chef-apply recipe)</a:t>
            </a:r>
          </a:p>
          <a:p>
            <a:r>
              <a:rPr lang="en-US" sz="2100" dirty="0"/>
              <a:t>  * file[/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] action create</a:t>
            </a:r>
          </a:p>
          <a:p>
            <a:r>
              <a:rPr lang="en-US" sz="2100" dirty="0"/>
              <a:t>    - create new file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endParaRPr lang="en-US" sz="2100" dirty="0"/>
          </a:p>
          <a:p>
            <a:r>
              <a:rPr lang="en-US" sz="2100" dirty="0"/>
              <a:t>    - update content in file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 from none to 79c290</a:t>
            </a:r>
          </a:p>
          <a:p>
            <a:r>
              <a:rPr lang="en-US" sz="2100" dirty="0"/>
              <a:t>    ---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     2014-10-22 19:59:04.000000000 -0400</a:t>
            </a:r>
          </a:p>
          <a:p>
            <a:r>
              <a:rPr lang="en-US" sz="2100" dirty="0"/>
              <a:t>    +++ /</a:t>
            </a:r>
            <a:r>
              <a:rPr lang="en-US" sz="2100" dirty="0" err="1"/>
              <a:t>tmp</a:t>
            </a:r>
            <a:r>
              <a:rPr lang="en-US" sz="2100" dirty="0"/>
              <a:t>/.hello_chef.txt20141022-23075-19aelx1      2014-10-22 19:59:04.000000000 -0400</a:t>
            </a:r>
          </a:p>
          <a:p>
            <a:r>
              <a:rPr lang="en-US" sz="2100" dirty="0"/>
              <a:t>    @@ -1 +1,2 @@</a:t>
            </a:r>
          </a:p>
          <a:p>
            <a:r>
              <a:rPr lang="en-US" sz="2100" dirty="0"/>
              <a:t>    +Hello, Chef</a:t>
            </a:r>
          </a:p>
          <a:p>
            <a:r>
              <a:rPr lang="en-US" sz="2100" dirty="0"/>
              <a:t>    - change mode from '' to '0777'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2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when you re-apply the policy?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6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Recipe: (chef-apply cookbook)::(chef-apply recipe)</a:t>
            </a:r>
          </a:p>
          <a:p>
            <a:r>
              <a:rPr lang="en-US" sz="2100" dirty="0"/>
              <a:t>  * file[/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] action create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93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experienced?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Infrastructure as Code or Configuration Management?</a:t>
            </a:r>
          </a:p>
          <a:p>
            <a:r>
              <a:rPr lang="en-US" dirty="0" smtClean="0"/>
              <a:t>Experience with Chef?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7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piece of the system</a:t>
            </a:r>
          </a:p>
          <a:p>
            <a:r>
              <a:rPr lang="en-US" dirty="0" smtClean="0"/>
              <a:t>Its desired state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"/</a:t>
            </a:r>
            <a:r>
              <a:rPr lang="en-US" sz="2400" dirty="0" err="1">
                <a:solidFill>
                  <a:srgbClr val="4E9A06"/>
                </a:solidFill>
              </a:rPr>
              <a:t>tmp</a:t>
            </a:r>
            <a:r>
              <a:rPr lang="en-US" sz="2400" dirty="0">
                <a:solidFill>
                  <a:srgbClr val="4E9A06"/>
                </a:solidFill>
              </a:rPr>
              <a:t>/</a:t>
            </a:r>
            <a:r>
              <a:rPr lang="en-US" sz="2400" dirty="0" err="1">
                <a:solidFill>
                  <a:srgbClr val="4E9A06"/>
                </a:solidFill>
              </a:rPr>
              <a:t>hello_chef.txt</a:t>
            </a:r>
            <a:r>
              <a:rPr lang="en-US" sz="2400" dirty="0">
                <a:solidFill>
                  <a:srgbClr val="4E9A06"/>
                </a:solidFill>
              </a:rPr>
              <a:t>"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"Hello, Chef"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mode </a:t>
            </a:r>
            <a:r>
              <a:rPr lang="en-US" sz="2400" dirty="0">
                <a:solidFill>
                  <a:srgbClr val="4E9A06"/>
                </a:solidFill>
              </a:rPr>
              <a:t>"0777"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065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state of the system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smtClean="0"/>
              <a:t>echo “Hello, #</a:t>
            </a:r>
            <a:r>
              <a:rPr lang="en-US" dirty="0" err="1" smtClean="0"/>
              <a:t>posscon</a:t>
            </a:r>
            <a:r>
              <a:rPr lang="en-US" dirty="0" smtClean="0"/>
              <a:t>” &gt; /</a:t>
            </a:r>
            <a:r>
              <a:rPr lang="en-US" dirty="0" err="1" smtClean="0"/>
              <a:t>tmp</a:t>
            </a:r>
            <a:r>
              <a:rPr lang="en-US" dirty="0" smtClean="0"/>
              <a:t>/</a:t>
            </a:r>
            <a:r>
              <a:rPr lang="en-US" dirty="0" err="1" smtClean="0"/>
              <a:t>hello_chef.txt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9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Recipe: (chef-apply cookbook)::(chef-apply recipe)</a:t>
            </a:r>
          </a:p>
          <a:p>
            <a:r>
              <a:rPr lang="en-US" sz="2000" dirty="0"/>
              <a:t>  * file[/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] action create</a:t>
            </a:r>
          </a:p>
          <a:p>
            <a:r>
              <a:rPr lang="en-US" sz="2000" dirty="0"/>
              <a:t>    - update content in file 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 from e453df to 79c290</a:t>
            </a:r>
          </a:p>
          <a:p>
            <a:r>
              <a:rPr lang="en-US" sz="2000" dirty="0"/>
              <a:t>    --- 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     2014-10-22 20:00:20.000000000 -0400</a:t>
            </a:r>
          </a:p>
          <a:p>
            <a:r>
              <a:rPr lang="en-US" sz="2000" dirty="0"/>
              <a:t>    +++ /</a:t>
            </a:r>
            <a:r>
              <a:rPr lang="en-US" sz="2000" dirty="0" err="1"/>
              <a:t>tmp</a:t>
            </a:r>
            <a:r>
              <a:rPr lang="en-US" sz="2000" dirty="0"/>
              <a:t>/.hello_chef.txt20141022-23340-17a7m5t      2014-10-22 20:00:50.000000000 -0400</a:t>
            </a:r>
          </a:p>
          <a:p>
            <a:r>
              <a:rPr lang="en-US" sz="2000" dirty="0"/>
              <a:t>    @@ -1,2 +1,2 @@</a:t>
            </a:r>
          </a:p>
          <a:p>
            <a:r>
              <a:rPr lang="en-US" sz="2000" dirty="0"/>
              <a:t>    -“Hello, </a:t>
            </a:r>
            <a:r>
              <a:rPr lang="en-US" sz="2000" dirty="0" smtClean="0"/>
              <a:t>#</a:t>
            </a:r>
            <a:r>
              <a:rPr lang="en-US" sz="2000" dirty="0" err="1" smtClean="0"/>
              <a:t>posscon</a:t>
            </a:r>
            <a:r>
              <a:rPr lang="en-US" sz="2000" dirty="0" smtClean="0"/>
              <a:t>”</a:t>
            </a:r>
            <a:endParaRPr lang="en-US" sz="2000" dirty="0"/>
          </a:p>
          <a:p>
            <a:r>
              <a:rPr lang="en-US" sz="2000" dirty="0"/>
              <a:t>    +Hello, Chef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6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use a test and repair model</a:t>
            </a:r>
          </a:p>
          <a:p>
            <a:endParaRPr lang="en-US" dirty="0"/>
          </a:p>
          <a:p>
            <a:r>
              <a:rPr lang="en-US" dirty="0" smtClean="0"/>
              <a:t>Resource currently in the desired state?</a:t>
            </a:r>
          </a:p>
          <a:p>
            <a:pPr lvl="1"/>
            <a:r>
              <a:rPr lang="en-US" sz="3500" dirty="0" smtClean="0"/>
              <a:t>Yes – Do nothing</a:t>
            </a:r>
          </a:p>
          <a:p>
            <a:pPr lvl="1"/>
            <a:r>
              <a:rPr lang="en-US" sz="3500" dirty="0" smtClean="0"/>
              <a:t>No – Bring the resource into the desired state (repair)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1442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</a:p>
          <a:p>
            <a:r>
              <a:rPr lang="en-US" dirty="0" smtClean="0"/>
              <a:t>template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err="1" smtClean="0"/>
              <a:t>cron</a:t>
            </a:r>
            <a:endParaRPr lang="en-US" dirty="0" smtClean="0"/>
          </a:p>
          <a:p>
            <a:r>
              <a:rPr lang="en-US" dirty="0" smtClean="0"/>
              <a:t>directory</a:t>
            </a:r>
          </a:p>
          <a:p>
            <a:r>
              <a:rPr lang="en-US" dirty="0" smtClean="0"/>
              <a:t>mount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user</a:t>
            </a:r>
          </a:p>
          <a:p>
            <a:r>
              <a:rPr lang="en-US" dirty="0" smtClean="0"/>
              <a:t>group</a:t>
            </a:r>
          </a:p>
          <a:p>
            <a:r>
              <a:rPr lang="en-US" dirty="0" err="1" smtClean="0"/>
              <a:t>registry_key</a:t>
            </a:r>
            <a:endParaRPr lang="en-US" dirty="0" smtClean="0"/>
          </a:p>
          <a:p>
            <a:r>
              <a:rPr lang="en-US" dirty="0" err="1" smtClean="0"/>
              <a:t>remote_directory</a:t>
            </a:r>
            <a:endParaRPr lang="en-US" dirty="0" smtClean="0"/>
          </a:p>
          <a:p>
            <a:r>
              <a:rPr lang="en-US" dirty="0" smtClean="0"/>
              <a:t>route</a:t>
            </a:r>
          </a:p>
          <a:p>
            <a:r>
              <a:rPr lang="en-US" dirty="0" smtClean="0"/>
              <a:t>and many more…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 bwMode="white">
          <a:xfrm>
            <a:off x="457200" y="5486400"/>
            <a:ext cx="11201400" cy="1066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1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Policy is defined as a collection of </a:t>
            </a:r>
            <a:r>
              <a:rPr lang="en-US" b="1" dirty="0" smtClean="0"/>
              <a:t>resources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b="1" dirty="0" smtClean="0"/>
              <a:t>recipes</a:t>
            </a:r>
            <a:r>
              <a:rPr lang="en-US" dirty="0" smtClean="0"/>
              <a:t>.  </a:t>
            </a:r>
            <a:r>
              <a:rPr lang="en-US" dirty="0"/>
              <a:t>There are lots of abstractions on top of this but </a:t>
            </a:r>
            <a:r>
              <a:rPr lang="en-US" b="1" dirty="0" smtClean="0"/>
              <a:t>resources</a:t>
            </a:r>
            <a:r>
              <a:rPr lang="en-US" dirty="0" smtClean="0"/>
              <a:t> </a:t>
            </a:r>
            <a:r>
              <a:rPr lang="en-US" dirty="0"/>
              <a:t>are the basic building blocks.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188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package </a:t>
            </a:r>
            <a:r>
              <a:rPr lang="en-US" dirty="0" err="1" smtClean="0">
                <a:latin typeface="Courier New"/>
                <a:cs typeface="Courier New"/>
              </a:rPr>
              <a:t>git</a:t>
            </a:r>
            <a:r>
              <a:rPr lang="en-US" dirty="0" smtClean="0"/>
              <a:t> should be installed</a:t>
            </a:r>
          </a:p>
          <a:p>
            <a:r>
              <a:rPr lang="en-US" dirty="0" smtClean="0"/>
              <a:t>The </a:t>
            </a:r>
            <a:r>
              <a:rPr lang="en-US" dirty="0"/>
              <a:t>file named '</a:t>
            </a:r>
            <a:r>
              <a:rPr lang="en-US" dirty="0">
                <a:latin typeface="Courier New"/>
                <a:cs typeface="Courier New"/>
              </a:rPr>
              <a:t>/home/chef/.</a:t>
            </a:r>
            <a:r>
              <a:rPr lang="en-US" dirty="0" err="1">
                <a:latin typeface="Courier New"/>
                <a:cs typeface="Courier New"/>
              </a:rPr>
              <a:t>gitconfig</a:t>
            </a:r>
            <a:r>
              <a:rPr lang="en-US" dirty="0"/>
              <a:t>' should be created.  </a:t>
            </a:r>
          </a:p>
          <a:p>
            <a:r>
              <a:rPr lang="en-US" dirty="0"/>
              <a:t>It should be owned by the chef user and group.  </a:t>
            </a:r>
          </a:p>
          <a:p>
            <a:r>
              <a:rPr lang="en-US" dirty="0" smtClean="0"/>
              <a:t>It </a:t>
            </a:r>
            <a:r>
              <a:rPr lang="en-US" dirty="0"/>
              <a:t>should have the content: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latin typeface="Courier New"/>
                <a:cs typeface="Courier New"/>
              </a:rPr>
              <a:t> [</a:t>
            </a:r>
            <a:r>
              <a:rPr lang="en-US" sz="2800" dirty="0">
                <a:latin typeface="Courier New"/>
                <a:cs typeface="Courier New"/>
              </a:rPr>
              <a:t>user]\n  name=John Doe\n  email=</a:t>
            </a:r>
            <a:r>
              <a:rPr lang="en-US" sz="2800" dirty="0" err="1">
                <a:latin typeface="Courier New"/>
                <a:cs typeface="Courier New"/>
              </a:rPr>
              <a:t>jdoe@example</a:t>
            </a:r>
            <a:r>
              <a:rPr lang="en-US" sz="2800" dirty="0">
                <a:latin typeface="Courier New"/>
                <a:cs typeface="Courier New"/>
              </a:rPr>
              <a:t>\</a:t>
            </a:r>
            <a:r>
              <a:rPr lang="en-US" sz="2800" dirty="0" smtClean="0">
                <a:latin typeface="Courier New"/>
                <a:cs typeface="Courier New"/>
              </a:rPr>
              <a:t>n</a:t>
            </a:r>
            <a:endParaRPr lang="en-US" sz="2800" dirty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11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package 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  <a:r>
              <a:rPr lang="en-US" sz="2400" dirty="0" err="1">
                <a:solidFill>
                  <a:srgbClr val="4E9A06"/>
                </a:solidFill>
              </a:rPr>
              <a:t>git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'/home/chef/.</a:t>
            </a:r>
            <a:r>
              <a:rPr lang="en-US" sz="2400" dirty="0" err="1">
                <a:solidFill>
                  <a:srgbClr val="4E9A06"/>
                </a:solidFill>
              </a:rPr>
              <a:t>gitconfig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"[user]\n  name</a:t>
            </a:r>
            <a:r>
              <a:rPr lang="en-US" sz="2400" dirty="0" smtClean="0">
                <a:solidFill>
                  <a:srgbClr val="4E9A06"/>
                </a:solidFill>
              </a:rPr>
              <a:t>=John Doe\</a:t>
            </a:r>
            <a:r>
              <a:rPr lang="en-US" sz="2400" dirty="0">
                <a:solidFill>
                  <a:srgbClr val="4E9A06"/>
                </a:solidFill>
              </a:rPr>
              <a:t>n  email</a:t>
            </a:r>
            <a:r>
              <a:rPr lang="en-US" sz="2400" dirty="0" smtClean="0">
                <a:solidFill>
                  <a:srgbClr val="4E9A06"/>
                </a:solidFill>
              </a:rPr>
              <a:t>=</a:t>
            </a:r>
            <a:r>
              <a:rPr lang="en-US" sz="2400" dirty="0" err="1" smtClean="0">
                <a:solidFill>
                  <a:srgbClr val="4E9A06"/>
                </a:solidFill>
              </a:rPr>
              <a:t>jdoe@example</a:t>
            </a:r>
            <a:r>
              <a:rPr lang="en-US" sz="2400" dirty="0" smtClean="0">
                <a:solidFill>
                  <a:srgbClr val="4E9A06"/>
                </a:solidFill>
              </a:rPr>
              <a:t>\</a:t>
            </a:r>
            <a:r>
              <a:rPr lang="en-US" sz="2400" dirty="0">
                <a:solidFill>
                  <a:srgbClr val="4E9A06"/>
                </a:solidFill>
              </a:rPr>
              <a:t>n"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user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group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7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  * file[/home/chef/.</a:t>
            </a:r>
            <a:r>
              <a:rPr lang="en-US" dirty="0" err="1"/>
              <a:t>gitconfig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    - update content in file /home/chef/.</a:t>
            </a:r>
            <a:r>
              <a:rPr lang="en-US" dirty="0" err="1"/>
              <a:t>gitconfig</a:t>
            </a:r>
            <a:r>
              <a:rPr lang="en-US" dirty="0"/>
              <a:t> from none to 259950</a:t>
            </a:r>
          </a:p>
          <a:p>
            <a:r>
              <a:rPr lang="en-US" dirty="0"/>
              <a:t>    --- /home/chef/.</a:t>
            </a:r>
            <a:r>
              <a:rPr lang="en-US" dirty="0" err="1"/>
              <a:t>gitconfig</a:t>
            </a:r>
            <a:r>
              <a:rPr lang="en-US" dirty="0"/>
              <a:t>   2014-09-24 00:24:13.558127555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/..gitconfig20140924-10180-1ij68vq  2014-09-24 00:24:13.559127555 +0000</a:t>
            </a:r>
          </a:p>
          <a:p>
            <a:r>
              <a:rPr lang="en-US" dirty="0"/>
              <a:t>    @@ -1 +1,4 @@</a:t>
            </a:r>
          </a:p>
          <a:p>
            <a:r>
              <a:rPr lang="en-US" dirty="0"/>
              <a:t>    +[user]</a:t>
            </a:r>
          </a:p>
          <a:p>
            <a:r>
              <a:rPr lang="en-US" dirty="0"/>
              <a:t>    +  name</a:t>
            </a:r>
            <a:r>
              <a:rPr lang="en-US" dirty="0" smtClean="0"/>
              <a:t>=John Doe</a:t>
            </a:r>
            <a:endParaRPr lang="en-US" dirty="0"/>
          </a:p>
          <a:p>
            <a:r>
              <a:rPr lang="en-US" dirty="0"/>
              <a:t>    +  email</a:t>
            </a:r>
            <a:r>
              <a:rPr lang="en-US" dirty="0" smtClean="0"/>
              <a:t>=</a:t>
            </a:r>
            <a:r>
              <a:rPr lang="en-US" dirty="0" err="1" smtClean="0"/>
              <a:t>jdoe@example.com</a:t>
            </a:r>
            <a:endParaRPr lang="en-US" dirty="0"/>
          </a:p>
          <a:p>
            <a:r>
              <a:rPr lang="en-US" dirty="0"/>
              <a:t>    - change owner from '' to 'chef'</a:t>
            </a:r>
          </a:p>
          <a:p>
            <a:r>
              <a:rPr lang="en-US" dirty="0"/>
              <a:t>    - change group from '' to 'chef'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smtClean="0"/>
              <a:t>~/</a:t>
            </a:r>
            <a:r>
              <a:rPr lang="en-US" dirty="0" err="1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91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Test-driven Infrastructure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Change policy with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4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6985</TotalTime>
  <Words>7252</Words>
  <Application>Microsoft Macintosh PowerPoint</Application>
  <PresentationFormat>Custom</PresentationFormat>
  <Paragraphs>1379</Paragraphs>
  <Slides>195</Slides>
  <Notes>22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195</vt:i4>
      </vt:variant>
    </vt:vector>
  </HeadingPairs>
  <TitlesOfParts>
    <vt:vector size="196" baseType="lpstr">
      <vt:lpstr>LearnChef-PowerPoint-Template</vt:lpstr>
      <vt:lpstr>Intro to Infrastructure as Code</vt:lpstr>
      <vt:lpstr>Nathen Harvey</vt:lpstr>
      <vt:lpstr>Hello!</vt:lpstr>
      <vt:lpstr>Hello!</vt:lpstr>
      <vt:lpstr>Hello!</vt:lpstr>
      <vt:lpstr>Hello!</vt:lpstr>
      <vt:lpstr>Hello!</vt:lpstr>
      <vt:lpstr>Are you experienced?</vt:lpstr>
      <vt:lpstr>Are you experienced?</vt:lpstr>
      <vt:lpstr>Which version control system do your use?</vt:lpstr>
      <vt:lpstr>Which version control system do your use?</vt:lpstr>
      <vt:lpstr>Which version control system do your use?</vt:lpstr>
      <vt:lpstr>Which version control system do your use?</vt:lpstr>
      <vt:lpstr>Infrastructure as Code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</vt:lpstr>
      <vt:lpstr>Sample Infrastructure</vt:lpstr>
      <vt:lpstr>New Compliance Mandate!</vt:lpstr>
      <vt:lpstr>New Compliance Mandate!</vt:lpstr>
      <vt:lpstr>6 Golden Images to Update</vt:lpstr>
      <vt:lpstr>6 Golden Images to Update</vt:lpstr>
      <vt:lpstr>12 Instances to replace</vt:lpstr>
      <vt:lpstr>Done in maintenance window</vt:lpstr>
      <vt:lpstr>New configurations required?</vt:lpstr>
      <vt:lpstr>Golden Images vs. Policy-based</vt:lpstr>
      <vt:lpstr>Chef</vt:lpstr>
      <vt:lpstr>What is Chef</vt:lpstr>
      <vt:lpstr>Chef</vt:lpstr>
      <vt:lpstr>Chef Server – Policy &amp; State</vt:lpstr>
      <vt:lpstr>Desired Configuration</vt:lpstr>
      <vt:lpstr>Desired Configuration</vt:lpstr>
      <vt:lpstr>Desired Configuration</vt:lpstr>
      <vt:lpstr>Chef Server – Policy &amp; State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Building your policy</vt:lpstr>
      <vt:lpstr>Resources</vt:lpstr>
      <vt:lpstr>Resources - Package</vt:lpstr>
      <vt:lpstr>Resources - Service</vt:lpstr>
      <vt:lpstr>Resources - Service</vt:lpstr>
      <vt:lpstr>Resources - Cron</vt:lpstr>
      <vt:lpstr>Resources - User</vt:lpstr>
      <vt:lpstr>Resources - DSC</vt:lpstr>
      <vt:lpstr>Resources – Registry Key</vt:lpstr>
      <vt:lpstr>Resources</vt:lpstr>
      <vt:lpstr>Lab – Install a text editor</vt:lpstr>
      <vt:lpstr>What’s up with the card?</vt:lpstr>
      <vt:lpstr>Login to your lab machine</vt:lpstr>
      <vt:lpstr>Welcome to your workstation</vt:lpstr>
      <vt:lpstr>Is $EDITOR installed?</vt:lpstr>
      <vt:lpstr>chef-apply</vt:lpstr>
      <vt:lpstr>Install vim</vt:lpstr>
      <vt:lpstr>Install emacs</vt:lpstr>
      <vt:lpstr>Install nano</vt:lpstr>
      <vt:lpstr>Resources</vt:lpstr>
      <vt:lpstr>Install $EDITOR again with chef-apply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Resources – Test and Repair</vt:lpstr>
      <vt:lpstr>Resources</vt:lpstr>
      <vt:lpstr>Hello, Chef!</vt:lpstr>
      <vt:lpstr>Apply the policy</vt:lpstr>
      <vt:lpstr>Resources</vt:lpstr>
      <vt:lpstr>Apply the policy</vt:lpstr>
      <vt:lpstr>Resources</vt:lpstr>
      <vt:lpstr>Change the state of the system</vt:lpstr>
      <vt:lpstr>Apply the policy</vt:lpstr>
      <vt:lpstr>Resources – Test and Repair</vt:lpstr>
      <vt:lpstr>Built-in Resources</vt:lpstr>
      <vt:lpstr>Recipes</vt:lpstr>
      <vt:lpstr>Install git</vt:lpstr>
      <vt:lpstr>Install git</vt:lpstr>
      <vt:lpstr>Install git</vt:lpstr>
      <vt:lpstr>Test-driven Infrastructure</vt:lpstr>
      <vt:lpstr>Our process</vt:lpstr>
      <vt:lpstr>Faster Feedback</vt:lpstr>
      <vt:lpstr>Chef Testing</vt:lpstr>
      <vt:lpstr>Test-driving infrastructure</vt:lpstr>
      <vt:lpstr>Our Scenario</vt:lpstr>
      <vt:lpstr>Create an apache cookbook</vt:lpstr>
      <vt:lpstr>Questions to ask when testing</vt:lpstr>
      <vt:lpstr>Chef client success status</vt:lpstr>
      <vt:lpstr>Chef client success status</vt:lpstr>
      <vt:lpstr>Chef client success status</vt:lpstr>
      <vt:lpstr>Test Kitchen</vt:lpstr>
      <vt:lpstr>Test Matrix</vt:lpstr>
      <vt:lpstr>Test Matrix</vt:lpstr>
      <vt:lpstr>Test Matrix</vt:lpstr>
      <vt:lpstr>Test Matrix</vt:lpstr>
      <vt:lpstr>Configuring the Kitchen</vt:lpstr>
      <vt:lpstr>.kitchen.yml</vt:lpstr>
      <vt:lpstr>.kitchen.yml</vt:lpstr>
      <vt:lpstr>.kitchen.yml</vt:lpstr>
      <vt:lpstr>.kitchen.yml</vt:lpstr>
      <vt:lpstr>.kitchen.yml</vt:lpstr>
      <vt:lpstr>.kitchen.yml</vt:lpstr>
      <vt:lpstr>.kitchen.yml</vt:lpstr>
      <vt:lpstr>Move to the apache cookbook directory</vt:lpstr>
      <vt:lpstr>Update .kitchen.yml</vt:lpstr>
      <vt:lpstr>List the Test Kitchens </vt:lpstr>
      <vt:lpstr>Create the kitchen</vt:lpstr>
      <vt:lpstr>Kitchen created</vt:lpstr>
      <vt:lpstr>Login to the kitchen</vt:lpstr>
      <vt:lpstr>Login to the kitchen</vt:lpstr>
      <vt:lpstr>Login to the kitchen</vt:lpstr>
      <vt:lpstr>Kitchen login</vt:lpstr>
      <vt:lpstr>Kitchen login</vt:lpstr>
      <vt:lpstr>Kitchen login</vt:lpstr>
      <vt:lpstr>Kitchen login</vt:lpstr>
      <vt:lpstr>Chef client success status</vt:lpstr>
      <vt:lpstr>Lab – Apply our policy</vt:lpstr>
      <vt:lpstr>Leave the kitchen</vt:lpstr>
      <vt:lpstr>Go to the right place</vt:lpstr>
      <vt:lpstr>Apply our policy </vt:lpstr>
      <vt:lpstr>Kitchen converge</vt:lpstr>
      <vt:lpstr>Questions to ask when testing</vt:lpstr>
      <vt:lpstr>Verifying node state</vt:lpstr>
      <vt:lpstr>Chef Testing</vt:lpstr>
      <vt:lpstr>Manually inspect the test node</vt:lpstr>
      <vt:lpstr>Manually inspect the test node</vt:lpstr>
      <vt:lpstr>Manually inspect the test node</vt:lpstr>
      <vt:lpstr>Manually inspect the test node</vt:lpstr>
      <vt:lpstr>Kitchen login</vt:lpstr>
      <vt:lpstr>Lab – Verify node state </vt:lpstr>
      <vt:lpstr>Serverspec</vt:lpstr>
      <vt:lpstr>Leave the Kitchen</vt:lpstr>
      <vt:lpstr>Move to the proper directory</vt:lpstr>
      <vt:lpstr>Write a Serverspec test</vt:lpstr>
      <vt:lpstr>Generic Expectation Form</vt:lpstr>
      <vt:lpstr>Awesome Expectations</vt:lpstr>
      <vt:lpstr>Run the serverspec test</vt:lpstr>
      <vt:lpstr>How would you test our criteria?</vt:lpstr>
      <vt:lpstr>What is success?</vt:lpstr>
      <vt:lpstr>Verify package is installed</vt:lpstr>
      <vt:lpstr>Exercise the test</vt:lpstr>
      <vt:lpstr>Test is failing, make it pass</vt:lpstr>
      <vt:lpstr>Update our cookbook</vt:lpstr>
      <vt:lpstr>Converge the node again</vt:lpstr>
      <vt:lpstr>Exercise the test</vt:lpstr>
      <vt:lpstr>What else will you test?</vt:lpstr>
      <vt:lpstr>Time to hack!</vt:lpstr>
      <vt:lpstr>Extend the Serverspec test</vt:lpstr>
      <vt:lpstr>Verify the kitchen</vt:lpstr>
      <vt:lpstr>Kitchen Workflow</vt:lpstr>
      <vt:lpstr>Chef Testing</vt:lpstr>
      <vt:lpstr>Now for our new mandate</vt:lpstr>
      <vt:lpstr>Even Faster Feedback</vt:lpstr>
      <vt:lpstr>Chef Testing</vt:lpstr>
      <vt:lpstr>This is too slow!</vt:lpstr>
      <vt:lpstr>Properly configured resources</vt:lpstr>
      <vt:lpstr>Lab – Verify the resources</vt:lpstr>
      <vt:lpstr>ChefSpec</vt:lpstr>
      <vt:lpstr>Make a directory for our ChefSpec tests</vt:lpstr>
      <vt:lpstr>Write a ChefSpec test</vt:lpstr>
      <vt:lpstr>Run the ChefSpec tests</vt:lpstr>
      <vt:lpstr>Break the cookbook</vt:lpstr>
      <vt:lpstr>Run the ChefSpec tests</vt:lpstr>
      <vt:lpstr>Fix the cookbook</vt:lpstr>
      <vt:lpstr>Time to hack!</vt:lpstr>
      <vt:lpstr>Chef Testing</vt:lpstr>
      <vt:lpstr>Clean code</vt:lpstr>
      <vt:lpstr>Foodcritic</vt:lpstr>
      <vt:lpstr>Change our recipe</vt:lpstr>
      <vt:lpstr>Run Foodcritic</vt:lpstr>
      <vt:lpstr>Chef Testing</vt:lpstr>
      <vt:lpstr>Wrapping Up</vt:lpstr>
      <vt:lpstr>We’ve only scratched the surface</vt:lpstr>
      <vt:lpstr>Build Anything</vt:lpstr>
      <vt:lpstr>And Manage it Simply</vt:lpstr>
      <vt:lpstr>What questions do you have?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343</cp:revision>
  <cp:lastPrinted>2012-11-30T19:50:46Z</cp:lastPrinted>
  <dcterms:created xsi:type="dcterms:W3CDTF">2012-09-13T17:36:07Z</dcterms:created>
  <dcterms:modified xsi:type="dcterms:W3CDTF">2015-04-15T17:21:55Z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